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handoutMasterIdLst>
    <p:handoutMasterId r:id="rId16"/>
  </p:handoutMasterIdLst>
  <p:sldIdLst>
    <p:sldId id="256" r:id="rId2"/>
    <p:sldId id="287" r:id="rId3"/>
    <p:sldId id="292" r:id="rId4"/>
    <p:sldId id="283" r:id="rId5"/>
    <p:sldId id="291" r:id="rId6"/>
    <p:sldId id="259" r:id="rId7"/>
    <p:sldId id="295" r:id="rId8"/>
    <p:sldId id="290" r:id="rId9"/>
    <p:sldId id="274" r:id="rId10"/>
    <p:sldId id="268" r:id="rId11"/>
    <p:sldId id="285" r:id="rId12"/>
    <p:sldId id="297" r:id="rId13"/>
    <p:sldId id="298"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6BFC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341" autoAdjust="0"/>
  </p:normalViewPr>
  <p:slideViewPr>
    <p:cSldViewPr snapToGrid="0" snapToObjects="1">
      <p:cViewPr>
        <p:scale>
          <a:sx n="94" d="100"/>
          <a:sy n="94" d="100"/>
        </p:scale>
        <p:origin x="-1224" y="-80"/>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BCC3D0-AE31-0E42-9ED3-116737C4B34F}" type="datetimeFigureOut">
              <a:rPr lang="en-US" smtClean="0"/>
              <a:t>12/11/19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7C466D-18B1-7545-8558-F16138A9176F}" type="slidenum">
              <a:rPr lang="en-US" smtClean="0"/>
              <a:t>‹#›</a:t>
            </a:fld>
            <a:endParaRPr lang="en-US"/>
          </a:p>
        </p:txBody>
      </p:sp>
    </p:spTree>
    <p:extLst>
      <p:ext uri="{BB962C8B-B14F-4D97-AF65-F5344CB8AC3E}">
        <p14:creationId xmlns:p14="http://schemas.microsoft.com/office/powerpoint/2010/main" val="212783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2D410B-27A7-A34B-98E1-1A1FFC53AE69}" type="datetimeFigureOut">
              <a:rPr lang="en-US" smtClean="0"/>
              <a:t>12/11/19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635DB8-02BF-324F-AD7D-20F60CA966CA}" type="slidenum">
              <a:rPr lang="en-US" smtClean="0"/>
              <a:t>‹#›</a:t>
            </a:fld>
            <a:endParaRPr lang="en-US"/>
          </a:p>
        </p:txBody>
      </p:sp>
    </p:spTree>
    <p:extLst>
      <p:ext uri="{BB962C8B-B14F-4D97-AF65-F5344CB8AC3E}">
        <p14:creationId xmlns:p14="http://schemas.microsoft.com/office/powerpoint/2010/main" val="36219214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r>
              <a:rPr lang="en-US" sz="1200" dirty="0" smtClean="0"/>
              <a:t>Can still-image photography play a role in monitoring climate-forest-change?(CFC)... I believe so. This is what Every Picture Tells A Story </a:t>
            </a:r>
            <a:r>
              <a:rPr lang="en-US" sz="1200" baseline="0" dirty="0" smtClean="0"/>
              <a:t>is about.  </a:t>
            </a:r>
            <a:r>
              <a:rPr lang="en-US" sz="1200" dirty="0" smtClean="0"/>
              <a:t> </a:t>
            </a:r>
            <a:endParaRPr lang="en-US" sz="1200" b="0" dirty="0"/>
          </a:p>
        </p:txBody>
      </p:sp>
      <p:sp>
        <p:nvSpPr>
          <p:cNvPr id="4" name="Slide Number Placeholder 3"/>
          <p:cNvSpPr>
            <a:spLocks noGrp="1"/>
          </p:cNvSpPr>
          <p:nvPr>
            <p:ph type="sldNum" sz="quarter" idx="10"/>
          </p:nvPr>
        </p:nvSpPr>
        <p:spPr/>
        <p:txBody>
          <a:bodyPr/>
          <a:lstStyle/>
          <a:p>
            <a:fld id="{68635DB8-02BF-324F-AD7D-20F60CA966CA}" type="slidenum">
              <a:rPr lang="en-US" smtClean="0"/>
              <a:t>1</a:t>
            </a:fld>
            <a:endParaRPr lang="en-US"/>
          </a:p>
        </p:txBody>
      </p:sp>
    </p:spTree>
    <p:extLst>
      <p:ext uri="{BB962C8B-B14F-4D97-AF65-F5344CB8AC3E}">
        <p14:creationId xmlns:p14="http://schemas.microsoft.com/office/powerpoint/2010/main" val="2713897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pPr marL="0" indent="0">
              <a:buNone/>
            </a:pPr>
            <a:r>
              <a:rPr lang="en-US" sz="1200" dirty="0" smtClean="0"/>
              <a:t>F1... In the 1990’s forest issues were kicking-up chips everywhere... By early 2000 I was taking digital shots of sections of GS-AF, comparing them to GE images of the exact, same location. The differences were stunning, disturbing to my forestry eyes... In 2013, </a:t>
            </a:r>
            <a:r>
              <a:rPr lang="en-US" sz="1200" baseline="0" dirty="0" smtClean="0"/>
              <a:t>friend and colleague D.RM took keen interest in the implications of this forest documentation work. His students digitized the entire collection and The 1942-2013 Forest emerged from this collaboration...</a:t>
            </a:r>
          </a:p>
          <a:p>
            <a:pPr marL="0" indent="0">
              <a:buNone/>
            </a:pPr>
            <a:endParaRPr lang="en-US" sz="1200" baseline="0" dirty="0" smtClean="0"/>
          </a:p>
          <a:p>
            <a:pPr marL="0" indent="0">
              <a:buNone/>
            </a:pPr>
            <a:r>
              <a:rPr lang="en-US" sz="1200" baseline="0" dirty="0" smtClean="0"/>
              <a:t>F2... Leading off with Indian Pond 1942...</a:t>
            </a:r>
          </a:p>
          <a:p>
            <a:pPr marL="0" indent="0">
              <a:buNone/>
            </a:pPr>
            <a:r>
              <a:rPr lang="en-US" sz="1200" baseline="0" dirty="0" smtClean="0"/>
              <a:t>F3</a:t>
            </a:r>
            <a:r>
              <a:rPr lang="en-US" sz="1200" baseline="0" dirty="0" smtClean="0"/>
              <a:t>... paired with Indian Pond 2013... (FB Page)... Given the dramatic alteration in forest cover and forest structure from 50 years of change, I wonder what the CFC implications might be for the future of this newer, highly fragmented forest?</a:t>
            </a:r>
          </a:p>
          <a:p>
            <a:pPr marL="0" indent="0">
              <a:buNone/>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Eyes...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Continuous and fragmented forest cover  </a:t>
            </a:r>
          </a:p>
          <a:p>
            <a:r>
              <a:rPr lang="en-US" sz="1200" dirty="0" smtClean="0"/>
              <a:t>Types of forest cover</a:t>
            </a:r>
          </a:p>
          <a:p>
            <a:r>
              <a:rPr lang="en-US" sz="1200" dirty="0" smtClean="0"/>
              <a:t>Age of forest cover</a:t>
            </a:r>
          </a:p>
          <a:p>
            <a:r>
              <a:rPr lang="en-US" sz="1200" dirty="0" smtClean="0"/>
              <a:t>Extent of natural and man-made openings</a:t>
            </a:r>
          </a:p>
          <a:p>
            <a:r>
              <a:rPr lang="en-US" sz="1200" dirty="0" smtClean="0"/>
              <a:t>Extent of buffer cover around water bodies and wetlands</a:t>
            </a:r>
          </a:p>
          <a:p>
            <a:r>
              <a:rPr lang="en-US" sz="1200" dirty="0" smtClean="0"/>
              <a:t>Extent of deer yards</a:t>
            </a:r>
          </a:p>
          <a:p>
            <a:r>
              <a:rPr lang="en-US" sz="1200" dirty="0" smtClean="0"/>
              <a:t>Habitat alterations</a:t>
            </a:r>
          </a:p>
          <a:p>
            <a:endParaRPr lang="en-US" sz="1200" dirty="0" smtClean="0"/>
          </a:p>
          <a:p>
            <a:r>
              <a:rPr lang="en-US" sz="1200" b="1" dirty="0" smtClean="0"/>
              <a:t>Influences...</a:t>
            </a:r>
          </a:p>
          <a:p>
            <a:r>
              <a:rPr lang="en-US" sz="1200" dirty="0" smtClean="0"/>
              <a:t>Landownership overlays</a:t>
            </a:r>
          </a:p>
          <a:p>
            <a:r>
              <a:rPr lang="en-US" sz="1200" dirty="0" smtClean="0"/>
              <a:t>Conservation easements</a:t>
            </a:r>
          </a:p>
          <a:p>
            <a:r>
              <a:rPr lang="en-US" sz="1200" dirty="0" smtClean="0"/>
              <a:t>Public Lands</a:t>
            </a:r>
          </a:p>
          <a:p>
            <a:r>
              <a:rPr lang="en-US" sz="1200" dirty="0" smtClean="0"/>
              <a:t>P&amp;P Manufacture</a:t>
            </a:r>
          </a:p>
          <a:p>
            <a:r>
              <a:rPr lang="en-US" sz="1200" dirty="0" smtClean="0"/>
              <a:t>FP Manufacture</a:t>
            </a:r>
          </a:p>
          <a:p>
            <a:r>
              <a:rPr lang="en-US" sz="1200" dirty="0" smtClean="0"/>
              <a:t>Forest Related Employment</a:t>
            </a:r>
          </a:p>
          <a:p>
            <a:pPr marL="228600" indent="-228600">
              <a:buAutoNum type="arabicPeriod" startAt="2"/>
            </a:pPr>
            <a:endParaRPr lang="en-US" sz="1200" dirty="0"/>
          </a:p>
        </p:txBody>
      </p:sp>
      <p:sp>
        <p:nvSpPr>
          <p:cNvPr id="4" name="Slide Number Placeholder 3"/>
          <p:cNvSpPr>
            <a:spLocks noGrp="1"/>
          </p:cNvSpPr>
          <p:nvPr>
            <p:ph type="sldNum" sz="quarter" idx="10"/>
          </p:nvPr>
        </p:nvSpPr>
        <p:spPr/>
        <p:txBody>
          <a:bodyPr/>
          <a:lstStyle/>
          <a:p>
            <a:fld id="{68635DB8-02BF-324F-AD7D-20F60CA966CA}" type="slidenum">
              <a:rPr lang="en-US" smtClean="0"/>
              <a:t>10</a:t>
            </a:fld>
            <a:endParaRPr lang="en-US"/>
          </a:p>
        </p:txBody>
      </p:sp>
    </p:spTree>
    <p:extLst>
      <p:ext uri="{BB962C8B-B14F-4D97-AF65-F5344CB8AC3E}">
        <p14:creationId xmlns:p14="http://schemas.microsoft.com/office/powerpoint/2010/main" val="136868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smtClean="0"/>
          </a:p>
          <a:p>
            <a:r>
              <a:rPr lang="en-US" sz="1400" u="none" dirty="0" smtClean="0"/>
              <a:t>We’ve </a:t>
            </a:r>
            <a:r>
              <a:rPr lang="en-US" sz="1400" u="none" dirty="0" smtClean="0"/>
              <a:t>been looking at the potential of still forest photography </a:t>
            </a:r>
            <a:r>
              <a:rPr lang="en-US" sz="1400" dirty="0" smtClean="0"/>
              <a:t>as a qualitative research tool for documenting CFC. To me, it seems to be complimentary with quantitative CFC data and analysis, and I would also add....</a:t>
            </a:r>
            <a:r>
              <a:rPr lang="en-US" sz="1400" u="sng" dirty="0" smtClean="0"/>
              <a:t>especially when the picture and the data together tell a place-based story about what’s emerging in the backyard forests of local people, that’s the human-social connection in CFC.   </a:t>
            </a:r>
          </a:p>
          <a:p>
            <a:endParaRPr lang="en-US" sz="1400" dirty="0" smtClean="0"/>
          </a:p>
          <a:p>
            <a:r>
              <a:rPr lang="en-US" sz="1400" dirty="0" smtClean="0"/>
              <a:t>.</a:t>
            </a:r>
            <a:r>
              <a:rPr lang="en-US" sz="1400" dirty="0" smtClean="0"/>
              <a:t>.</a:t>
            </a:r>
            <a:r>
              <a:rPr lang="en-US" sz="1400" dirty="0" smtClean="0"/>
              <a:t>.bringing </a:t>
            </a:r>
            <a:r>
              <a:rPr lang="en-US" sz="1400" dirty="0" smtClean="0"/>
              <a:t>us to the final </a:t>
            </a:r>
            <a:r>
              <a:rPr lang="en-US" sz="1400" dirty="0" smtClean="0"/>
              <a:t>frame.</a:t>
            </a:r>
            <a:r>
              <a:rPr lang="en-US" sz="1400" dirty="0" smtClean="0"/>
              <a:t>... </a:t>
            </a:r>
          </a:p>
        </p:txBody>
      </p:sp>
      <p:sp>
        <p:nvSpPr>
          <p:cNvPr id="4" name="Slide Number Placeholder 3"/>
          <p:cNvSpPr>
            <a:spLocks noGrp="1"/>
          </p:cNvSpPr>
          <p:nvPr>
            <p:ph type="sldNum" sz="quarter" idx="10"/>
          </p:nvPr>
        </p:nvSpPr>
        <p:spPr/>
        <p:txBody>
          <a:bodyPr/>
          <a:lstStyle/>
          <a:p>
            <a:fld id="{68635DB8-02BF-324F-AD7D-20F60CA966CA}" type="slidenum">
              <a:rPr lang="en-US" smtClean="0"/>
              <a:t>11</a:t>
            </a:fld>
            <a:endParaRPr lang="en-US"/>
          </a:p>
        </p:txBody>
      </p:sp>
    </p:spTree>
    <p:extLst>
      <p:ext uri="{BB962C8B-B14F-4D97-AF65-F5344CB8AC3E}">
        <p14:creationId xmlns:p14="http://schemas.microsoft.com/office/powerpoint/2010/main" val="2908783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smtClean="0"/>
              <a:t>&gt;</a:t>
            </a:r>
            <a:r>
              <a:rPr lang="en-US" sz="1200" dirty="0" smtClean="0"/>
              <a:t>&gt; </a:t>
            </a:r>
            <a:r>
              <a:rPr lang="en-US" sz="1200" b="1" u="sng" dirty="0" smtClean="0"/>
              <a:t>What?</a:t>
            </a:r>
            <a:r>
              <a:rPr lang="en-US" sz="1200" b="0" u="none" baseline="0" dirty="0" smtClean="0"/>
              <a:t> As we’ve already seen, these are but a few of the many possibilities for </a:t>
            </a:r>
            <a:r>
              <a:rPr lang="en-US" sz="1200" dirty="0" smtClean="0"/>
              <a:t>photographic monitoring... place-based ...locally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u="none"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u="none" dirty="0" smtClean="0"/>
              <a:t>&gt;&gt; </a:t>
            </a:r>
            <a:r>
              <a:rPr lang="en-US" sz="1200" b="1" u="sng" dirty="0" smtClean="0"/>
              <a:t>Who?</a:t>
            </a:r>
            <a:r>
              <a:rPr lang="en-US" sz="1200" b="1" u="none" baseline="0" dirty="0" smtClean="0"/>
              <a:t> ...</a:t>
            </a:r>
            <a:r>
              <a:rPr lang="en-US" sz="1200" b="0" u="none" baseline="0" dirty="0" smtClean="0"/>
              <a:t> </a:t>
            </a:r>
            <a:r>
              <a:rPr lang="en-US" sz="1200" dirty="0" smtClean="0"/>
              <a:t>Why not through collaborations involving local people</a:t>
            </a:r>
            <a:r>
              <a:rPr lang="en-US" sz="1200" baseline="0" dirty="0" smtClean="0"/>
              <a:t> - </a:t>
            </a:r>
            <a:r>
              <a:rPr lang="en-US" sz="1200" dirty="0" smtClean="0"/>
              <a:t>communities - scientists in the research and documentation of CFC, locally?... But that</a:t>
            </a:r>
            <a:r>
              <a:rPr lang="mr-IN" sz="1200" dirty="0" smtClean="0"/>
              <a:t>’</a:t>
            </a:r>
            <a:r>
              <a:rPr lang="en-US" sz="1200" dirty="0" smtClean="0"/>
              <a:t>s a lot of work! </a:t>
            </a:r>
            <a:r>
              <a:rPr lang="en-US" sz="1200" u="none" dirty="0" smtClean="0"/>
              <a:t>Remember ye’ old rural mantra about tough jobs, ... </a:t>
            </a:r>
            <a:r>
              <a:rPr lang="en-US" sz="1200" u="sng" dirty="0" smtClean="0"/>
              <a:t>“it takes</a:t>
            </a:r>
            <a:r>
              <a:rPr lang="en-US" sz="1200" u="sng" baseline="0" dirty="0" smtClean="0"/>
              <a:t> </a:t>
            </a:r>
            <a:r>
              <a:rPr lang="en-US" sz="1200" u="sng" dirty="0" smtClean="0"/>
              <a:t>many hands”.</a:t>
            </a:r>
            <a:r>
              <a:rPr lang="en-US" sz="1200" u="none" dirty="0" smtClean="0"/>
              <a:t>..</a:t>
            </a:r>
            <a:r>
              <a:rPr lang="en-US" sz="1200" u="none" baseline="0" dirty="0" smtClean="0"/>
              <a:t> W</a:t>
            </a:r>
            <a:r>
              <a:rPr lang="en-US" sz="1200" u="none" dirty="0" smtClean="0"/>
              <a:t>hy not put more local hands on the wheels of the stuck CFC</a:t>
            </a:r>
            <a:r>
              <a:rPr lang="en-US" sz="1200" u="none" baseline="0" dirty="0" smtClean="0"/>
              <a:t> log truck, </a:t>
            </a:r>
            <a:r>
              <a:rPr lang="en-US" sz="1200" u="none" dirty="0" smtClean="0"/>
              <a:t>move the </a:t>
            </a:r>
            <a:r>
              <a:rPr lang="en-US" sz="1200" u="none" dirty="0" err="1" smtClean="0"/>
              <a:t>dagone</a:t>
            </a:r>
            <a:r>
              <a:rPr lang="en-US" sz="1200" u="none" dirty="0" smtClean="0"/>
              <a:t> thing on out of the swamp of</a:t>
            </a:r>
            <a:r>
              <a:rPr lang="en-US" sz="1200" u="none" baseline="0" dirty="0" smtClean="0"/>
              <a:t> </a:t>
            </a:r>
            <a:r>
              <a:rPr lang="en-US" sz="1200" u="none" dirty="0" smtClean="0"/>
              <a:t>doubt and suspicion by getting local folks</a:t>
            </a:r>
            <a:r>
              <a:rPr lang="en-US" sz="1200" u="none" baseline="0" dirty="0" smtClean="0"/>
              <a:t> </a:t>
            </a:r>
            <a:r>
              <a:rPr lang="en-US" sz="1200" u="none" dirty="0" smtClean="0"/>
              <a:t>acquainted, hands-on</a:t>
            </a:r>
            <a:r>
              <a:rPr lang="en-US" sz="1200" u="none" baseline="0" dirty="0" smtClean="0"/>
              <a:t>, </a:t>
            </a:r>
            <a:r>
              <a:rPr lang="en-US" sz="1200" u="none" dirty="0" smtClean="0"/>
              <a:t>with those conducting the research? Could folks from local communities provide long-term photographic documentation of research selected CFC sites? I think so, maybe in some ways similar to FEMC’s collaborative engagement with Mountain </a:t>
            </a:r>
            <a:r>
              <a:rPr lang="en-US" sz="1200" u="none" dirty="0" err="1" smtClean="0"/>
              <a:t>Birdwatch’s</a:t>
            </a:r>
            <a:r>
              <a:rPr lang="en-US" sz="1200" u="none" dirty="0" smtClean="0"/>
              <a:t> citizen scientists (FEMC 2018)</a:t>
            </a:r>
          </a:p>
          <a:p>
            <a:endParaRPr lang="en-US" sz="1200" u="none" dirty="0" smtClean="0"/>
          </a:p>
          <a:p>
            <a:r>
              <a:rPr lang="en-US" sz="1200" u="none" dirty="0" smtClean="0"/>
              <a:t>&gt;&gt; </a:t>
            </a:r>
            <a:r>
              <a:rPr lang="en-US" sz="1200" b="1" u="sng" dirty="0" smtClean="0"/>
              <a:t>Why Place-based</a:t>
            </a:r>
            <a:r>
              <a:rPr lang="en-US" sz="1200" b="1" u="sng" baseline="0" dirty="0" smtClean="0"/>
              <a:t>?</a:t>
            </a:r>
            <a:r>
              <a:rPr lang="en-US" sz="1200" b="1" u="none" baseline="0" dirty="0" smtClean="0"/>
              <a:t>  </a:t>
            </a:r>
            <a:r>
              <a:rPr lang="en-US" sz="1200" u="none" dirty="0" smtClean="0"/>
              <a:t>In</a:t>
            </a:r>
            <a:r>
              <a:rPr lang="en-US" sz="1200" u="none" baseline="0" dirty="0" smtClean="0"/>
              <a:t> </a:t>
            </a:r>
            <a:r>
              <a:rPr lang="en-US" sz="1200" u="none" dirty="0" smtClean="0"/>
              <a:t>addition to working with local values where “it takes many hands”, rural folks - their community - the immediate environment, all are intimately connected. Locally-socially-biophysically, this defines people and place where the short and longer term impacts of CFC will occur and be felt ... Engaging local people in developing details about what’s changing in their local forests, doesn’t that give them some skin in the game? ... Place-based photographic monitoring of CFC, brings forests and people into the viewfinder, and onto the photograph, capturing forest </a:t>
            </a:r>
            <a:r>
              <a:rPr lang="en-US" sz="1200" u="none" baseline="0" dirty="0" smtClean="0"/>
              <a:t>conditions and contributing human-interest connections to Every Picture Tells a C-F-C Story, Don’t It?...</a:t>
            </a:r>
          </a:p>
          <a:p>
            <a:endParaRPr lang="en-US" sz="1200" u="none" baseline="0" dirty="0" smtClean="0"/>
          </a:p>
          <a:p>
            <a:r>
              <a:rPr lang="en-US" sz="1200" u="none" baseline="0" dirty="0" smtClean="0"/>
              <a:t>Thank you.</a:t>
            </a:r>
            <a:endParaRPr lang="en-US" sz="1200" u="none" dirty="0"/>
          </a:p>
        </p:txBody>
      </p:sp>
      <p:sp>
        <p:nvSpPr>
          <p:cNvPr id="4" name="Slide Number Placeholder 3"/>
          <p:cNvSpPr>
            <a:spLocks noGrp="1"/>
          </p:cNvSpPr>
          <p:nvPr>
            <p:ph type="sldNum" sz="quarter" idx="10"/>
          </p:nvPr>
        </p:nvSpPr>
        <p:spPr/>
        <p:txBody>
          <a:bodyPr/>
          <a:lstStyle/>
          <a:p>
            <a:fld id="{68635DB8-02BF-324F-AD7D-20F60CA966CA}" type="slidenum">
              <a:rPr lang="en-US" smtClean="0"/>
              <a:t>12</a:t>
            </a:fld>
            <a:endParaRPr lang="en-US"/>
          </a:p>
        </p:txBody>
      </p:sp>
    </p:spTree>
    <p:extLst>
      <p:ext uri="{BB962C8B-B14F-4D97-AF65-F5344CB8AC3E}">
        <p14:creationId xmlns:p14="http://schemas.microsoft.com/office/powerpoint/2010/main" val="2515957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35DB8-02BF-324F-AD7D-20F60CA966CA}" type="slidenum">
              <a:rPr lang="en-US" smtClean="0"/>
              <a:t>13</a:t>
            </a:fld>
            <a:endParaRPr lang="en-US"/>
          </a:p>
        </p:txBody>
      </p:sp>
    </p:spTree>
    <p:extLst>
      <p:ext uri="{BB962C8B-B14F-4D97-AF65-F5344CB8AC3E}">
        <p14:creationId xmlns:p14="http://schemas.microsoft.com/office/powerpoint/2010/main" val="97835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&gt;&gt;</a:t>
            </a:r>
            <a:r>
              <a:rPr lang="en-US" sz="1200" b="0" baseline="0" dirty="0" smtClean="0"/>
              <a:t> </a:t>
            </a:r>
            <a:r>
              <a:rPr lang="en-US" sz="1200" b="0" dirty="0" err="1" smtClean="0"/>
              <a:t>Bierman</a:t>
            </a:r>
            <a:r>
              <a:rPr lang="en-US" sz="1200" b="0" dirty="0" smtClean="0"/>
              <a:t>, and UVM colleagues, 2005 would concur</a:t>
            </a:r>
            <a:r>
              <a:rPr lang="en-US" sz="1200" b="0" i="0" baseline="0" dirty="0" smtClean="0"/>
              <a:t>...</a:t>
            </a:r>
            <a:r>
              <a:rPr lang="en-US" sz="1200" b="0" i="1" baseline="0" dirty="0" smtClean="0"/>
              <a:t>”</a:t>
            </a:r>
            <a:r>
              <a:rPr lang="en-US" sz="1200" b="0" i="1" u="none" dirty="0" smtClean="0"/>
              <a:t>Historical photographs are a powerful tool for understanding the distribution of surficial processes, physical and biological, on the time-scale of decades and centuries, and are valuable for understanding human-landscape interactions”</a:t>
            </a:r>
            <a:r>
              <a:rPr lang="en-US" sz="1200" b="0" u="none"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 So, I’ll frame some forests related to CFC and make some human-landscape connections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 I’ll outline key practices for capturing high quality images (+caveat: not dismissing drones-modeling- </a:t>
            </a:r>
            <a:r>
              <a:rPr lang="en-US" sz="1200" b="0" baseline="0" dirty="0" err="1" smtClean="0"/>
              <a:t>iphones</a:t>
            </a:r>
            <a:r>
              <a:rPr lang="en-US" sz="1200" b="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 We’ll give a gander to The 1942-2016 Forest, illustrating 50 years of change through photography.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 I’ll reinforce some collaborative possibilities about place-based photographic monitoring of CFC </a:t>
            </a: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&gt;&gt; (CFC) is Climate-Forest-Change    </a:t>
            </a:r>
          </a:p>
          <a:p>
            <a:endParaRPr lang="en-US" sz="1200" dirty="0"/>
          </a:p>
        </p:txBody>
      </p:sp>
      <p:sp>
        <p:nvSpPr>
          <p:cNvPr id="4" name="Slide Number Placeholder 3"/>
          <p:cNvSpPr>
            <a:spLocks noGrp="1"/>
          </p:cNvSpPr>
          <p:nvPr>
            <p:ph type="sldNum" sz="quarter" idx="10"/>
          </p:nvPr>
        </p:nvSpPr>
        <p:spPr/>
        <p:txBody>
          <a:bodyPr/>
          <a:lstStyle/>
          <a:p>
            <a:fld id="{68635DB8-02BF-324F-AD7D-20F60CA966CA}" type="slidenum">
              <a:rPr lang="en-US" smtClean="0"/>
              <a:t>2</a:t>
            </a:fld>
            <a:endParaRPr lang="en-US"/>
          </a:p>
        </p:txBody>
      </p:sp>
    </p:spTree>
    <p:extLst>
      <p:ext uri="{BB962C8B-B14F-4D97-AF65-F5344CB8AC3E}">
        <p14:creationId xmlns:p14="http://schemas.microsoft.com/office/powerpoint/2010/main" val="1946303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F1...</a:t>
            </a:r>
            <a:r>
              <a:rPr lang="en-US" sz="1200" baseline="0" dirty="0" smtClean="0"/>
              <a:t> </a:t>
            </a:r>
            <a:r>
              <a:rPr lang="en-US" sz="1200" dirty="0" smtClean="0"/>
              <a:t>in the late 1960’s I discovered a 15 acre OGF on Baskahegan Lands adjacent to </a:t>
            </a:r>
            <a:r>
              <a:rPr lang="en-US" sz="1200" baseline="0" dirty="0" err="1" smtClean="0"/>
              <a:t>Wassataquioik</a:t>
            </a:r>
            <a:r>
              <a:rPr lang="en-US" sz="1200" baseline="0" dirty="0" smtClean="0"/>
              <a:t> Stream east of Katahdin...(AP: </a:t>
            </a:r>
            <a:r>
              <a:rPr lang="en-US" sz="1200" dirty="0" smtClean="0"/>
              <a:t>yellow dots)... I prevailed upon the company to 	set this old</a:t>
            </a:r>
            <a:r>
              <a:rPr lang="en-US" sz="1200" baseline="0" dirty="0" smtClean="0"/>
              <a:t> </a:t>
            </a:r>
            <a:r>
              <a:rPr lang="en-US" sz="1200" dirty="0" smtClean="0"/>
              <a:t>forest aside. Here a</a:t>
            </a:r>
            <a:r>
              <a:rPr lang="en-US" sz="1200" baseline="0" dirty="0" smtClean="0"/>
              <a:t>re snapshots of this legacy forest, now and then.   </a:t>
            </a:r>
            <a:endParaRPr lang="en-US" sz="1200" dirty="0" smtClean="0"/>
          </a:p>
          <a:p>
            <a:pPr marL="0" indent="0">
              <a:buNone/>
            </a:pPr>
            <a:r>
              <a:rPr lang="en-US" sz="1200" baseline="0" dirty="0" smtClean="0"/>
              <a:t>F2... 2018, the OGF alone and devoid of humanity...</a:t>
            </a:r>
          </a:p>
          <a:p>
            <a:pPr marL="0" indent="0">
              <a:buNone/>
            </a:pPr>
            <a:r>
              <a:rPr lang="en-US" sz="1200" baseline="0" dirty="0" smtClean="0"/>
              <a:t>F3... 2018, with the presence of human interest, altering the meaning of the forest scene...</a:t>
            </a:r>
          </a:p>
          <a:p>
            <a:pPr marL="0" indent="0">
              <a:buNone/>
            </a:pPr>
            <a:r>
              <a:rPr lang="en-US" sz="1200" baseline="0" dirty="0" smtClean="0"/>
              <a:t>F4... 1983, the OGF, on my 40</a:t>
            </a:r>
            <a:r>
              <a:rPr lang="en-US" sz="1200" baseline="30000" dirty="0" smtClean="0"/>
              <a:t>th</a:t>
            </a:r>
            <a:endParaRPr lang="en-US" sz="1200" baseline="0" dirty="0" smtClean="0"/>
          </a:p>
          <a:p>
            <a:pPr marL="0" indent="0">
              <a:buNone/>
            </a:pPr>
            <a:r>
              <a:rPr lang="en-US" sz="1200" baseline="0" dirty="0" smtClean="0"/>
              <a:t>F5... 1968, when it was documented-protected... </a:t>
            </a:r>
          </a:p>
          <a:p>
            <a:pPr marL="0" indent="0">
              <a:buNone/>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That wise silvicultural professor David Smith, consultant for Baskahegan, reminded me in</a:t>
            </a:r>
            <a:r>
              <a:rPr lang="en-US" sz="1200" baseline="0" dirty="0" smtClean="0"/>
              <a:t> </a:t>
            </a:r>
            <a:r>
              <a:rPr lang="en-US" sz="1200" dirty="0" smtClean="0"/>
              <a:t>later years to remember</a:t>
            </a:r>
            <a:r>
              <a:rPr lang="en-US" sz="1200" baseline="0" dirty="0" smtClean="0"/>
              <a:t> my forest legacy, from where my boots had been on the ground early in my career. In 1968, my young idealized self had little appreciation for forest history and the legacy handed to me, generation by generation. I see how this marked my entre’ into forest protection and photographic documentation.... And indeed, a very long-term commitment is implicated in monitoring CFC, photographically or other wise.</a:t>
            </a:r>
          </a:p>
        </p:txBody>
      </p:sp>
      <p:sp>
        <p:nvSpPr>
          <p:cNvPr id="4" name="Slide Number Placeholder 3"/>
          <p:cNvSpPr>
            <a:spLocks noGrp="1"/>
          </p:cNvSpPr>
          <p:nvPr>
            <p:ph type="sldNum" sz="quarter" idx="10"/>
          </p:nvPr>
        </p:nvSpPr>
        <p:spPr/>
        <p:txBody>
          <a:bodyPr/>
          <a:lstStyle/>
          <a:p>
            <a:fld id="{68635DB8-02BF-324F-AD7D-20F60CA966CA}" type="slidenum">
              <a:rPr lang="en-US" smtClean="0"/>
              <a:t>3</a:t>
            </a:fld>
            <a:endParaRPr lang="en-US"/>
          </a:p>
        </p:txBody>
      </p:sp>
    </p:spTree>
    <p:extLst>
      <p:ext uri="{BB962C8B-B14F-4D97-AF65-F5344CB8AC3E}">
        <p14:creationId xmlns:p14="http://schemas.microsoft.com/office/powerpoint/2010/main" val="391235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smtClean="0"/>
          </a:p>
          <a:p>
            <a:r>
              <a:rPr lang="en-US" sz="1200" dirty="0" smtClean="0"/>
              <a:t>+ Like the </a:t>
            </a:r>
            <a:r>
              <a:rPr lang="en-US" sz="1200" dirty="0" err="1" smtClean="0"/>
              <a:t>d’tape</a:t>
            </a:r>
            <a:r>
              <a:rPr lang="en-US" sz="1200" dirty="0" smtClean="0"/>
              <a:t>,</a:t>
            </a:r>
            <a:r>
              <a:rPr lang="en-US" sz="1200" baseline="0" dirty="0" smtClean="0"/>
              <a:t> </a:t>
            </a:r>
            <a:r>
              <a:rPr lang="en-US" sz="1200" dirty="0" smtClean="0"/>
              <a:t>a camera is a forest documentation tool...  Here are some basic considerations about tools, skills, composition (handout copy)</a:t>
            </a:r>
          </a:p>
          <a:p>
            <a:endParaRPr lang="en-US" sz="1200" dirty="0" smtClean="0"/>
          </a:p>
          <a:p>
            <a:r>
              <a:rPr lang="en-US" sz="1200" dirty="0" smtClean="0"/>
              <a:t>+ Tools</a:t>
            </a:r>
          </a:p>
          <a:p>
            <a:r>
              <a:rPr lang="en-US" sz="1200" dirty="0" smtClean="0"/>
              <a:t>+ </a:t>
            </a:r>
            <a:r>
              <a:rPr lang="en-US" sz="1200" dirty="0" smtClean="0"/>
              <a:t>Skills</a:t>
            </a:r>
          </a:p>
          <a:p>
            <a:r>
              <a:rPr lang="en-US" sz="1200" dirty="0" smtClean="0"/>
              <a:t>+ </a:t>
            </a:r>
            <a:r>
              <a:rPr lang="en-US" sz="1200" dirty="0" smtClean="0"/>
              <a:t>Composition..... Vision 360 = slow rotation / F-B / up and down... Quad by Quad...       H-L light ....+/-3/f’s       ... 4X = NESW</a:t>
            </a:r>
          </a:p>
          <a:p>
            <a:endParaRPr lang="en-US" sz="1200" dirty="0" smtClean="0"/>
          </a:p>
          <a:p>
            <a:pPr marL="0" indent="0">
              <a:buNone/>
            </a:pPr>
            <a:r>
              <a:rPr lang="en-US" sz="1200" dirty="0" smtClean="0"/>
              <a:t>+ </a:t>
            </a:r>
            <a:r>
              <a:rPr lang="en-US" sz="1200" b="1" i="1" u="sng" dirty="0" smtClean="0">
                <a:solidFill>
                  <a:srgbClr val="6BFC9B"/>
                </a:solidFill>
              </a:rPr>
              <a:t>GOAL: Visually clarify and frame forest features that</a:t>
            </a:r>
            <a:r>
              <a:rPr lang="en-US" sz="1200" b="1" i="1" u="sng" baseline="0" dirty="0" smtClean="0">
                <a:solidFill>
                  <a:srgbClr val="6BFC9B"/>
                </a:solidFill>
              </a:rPr>
              <a:t> </a:t>
            </a:r>
            <a:r>
              <a:rPr lang="en-US" sz="1200" b="1" i="1" u="sng" dirty="0" smtClean="0">
                <a:solidFill>
                  <a:srgbClr val="6BFC9B"/>
                </a:solidFill>
              </a:rPr>
              <a:t>you want to bring into your CFC scene</a:t>
            </a:r>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68635DB8-02BF-324F-AD7D-20F60CA966CA}" type="slidenum">
              <a:rPr lang="en-US" smtClean="0"/>
              <a:t>4</a:t>
            </a:fld>
            <a:endParaRPr lang="en-US"/>
          </a:p>
        </p:txBody>
      </p:sp>
    </p:spTree>
    <p:extLst>
      <p:ext uri="{BB962C8B-B14F-4D97-AF65-F5344CB8AC3E}">
        <p14:creationId xmlns:p14="http://schemas.microsoft.com/office/powerpoint/2010/main" val="3196361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pPr marL="0" indent="0">
              <a:buNone/>
            </a:pPr>
            <a:r>
              <a:rPr lang="en-US" sz="1200" dirty="0" smtClean="0"/>
              <a:t>&gt;&gt;</a:t>
            </a:r>
            <a:r>
              <a:rPr lang="en-US" sz="1200" baseline="0" dirty="0" smtClean="0"/>
              <a:t> </a:t>
            </a:r>
            <a:r>
              <a:rPr lang="en-US" sz="1200" dirty="0" smtClean="0"/>
              <a:t>F1</a:t>
            </a:r>
            <a:r>
              <a:rPr lang="en-US" sz="1200" dirty="0" smtClean="0"/>
              <a:t>...</a:t>
            </a:r>
            <a:r>
              <a:rPr lang="en-US" sz="1200" baseline="0" dirty="0" smtClean="0"/>
              <a:t> </a:t>
            </a:r>
            <a:r>
              <a:rPr lang="en-US" sz="1200" dirty="0" err="1" smtClean="0"/>
              <a:t>Bennetts</a:t>
            </a:r>
            <a:r>
              <a:rPr lang="en-US" sz="1200" dirty="0" smtClean="0"/>
              <a:t> post “Creating</a:t>
            </a:r>
            <a:r>
              <a:rPr lang="en-US" sz="1200" baseline="0" dirty="0" smtClean="0"/>
              <a:t> O</a:t>
            </a:r>
            <a:r>
              <a:rPr lang="en-US" sz="1200" dirty="0" smtClean="0"/>
              <a:t>rder in Chaos” (Nature Photography Network), highlights the many challenges that photographers experience when trying to capture the essence of forest scenes...</a:t>
            </a:r>
            <a:r>
              <a:rPr lang="en-US" sz="1200" baseline="0" dirty="0" smtClean="0"/>
              <a:t> V</a:t>
            </a:r>
            <a:r>
              <a:rPr lang="en-US" sz="1200" dirty="0" smtClean="0"/>
              <a:t>isual chaos can overwhelm a scene, diminishing</a:t>
            </a:r>
            <a:r>
              <a:rPr lang="en-US" sz="1200" baseline="0" dirty="0" smtClean="0"/>
              <a:t> its value </a:t>
            </a:r>
            <a:r>
              <a:rPr lang="en-US" sz="1200" dirty="0" smtClean="0"/>
              <a:t>with too many distractions and too much content in the viewfinder... Visually, less is </a:t>
            </a:r>
            <a:r>
              <a:rPr lang="en-US" sz="1200" dirty="0" smtClean="0"/>
              <a:t>more</a:t>
            </a:r>
            <a:endParaRPr lang="en-US" sz="1200" dirty="0" smtClean="0"/>
          </a:p>
          <a:p>
            <a:pPr marL="0" indent="0">
              <a:buNone/>
            </a:pPr>
            <a:r>
              <a:rPr lang="en-US" sz="1200" dirty="0" smtClean="0"/>
              <a:t>&gt;&gt;F2</a:t>
            </a:r>
            <a:r>
              <a:rPr lang="en-US" sz="1200" dirty="0" smtClean="0"/>
              <a:t>...</a:t>
            </a:r>
            <a:r>
              <a:rPr lang="en-US" sz="1200" baseline="0" dirty="0" smtClean="0"/>
              <a:t> </a:t>
            </a:r>
            <a:r>
              <a:rPr lang="en-US" sz="1200" dirty="0" smtClean="0"/>
              <a:t>In Eliot</a:t>
            </a:r>
            <a:r>
              <a:rPr lang="en-US" sz="1200" baseline="0" dirty="0" smtClean="0"/>
              <a:t> Porter’s </a:t>
            </a:r>
            <a:r>
              <a:rPr lang="en-US" sz="1200" dirty="0" smtClean="0"/>
              <a:t>“Natures Chaos”, co-author James </a:t>
            </a:r>
            <a:r>
              <a:rPr lang="en-US" sz="1200" dirty="0" err="1" smtClean="0"/>
              <a:t>Gleick</a:t>
            </a:r>
            <a:r>
              <a:rPr lang="en-US" sz="1200" baseline="0" dirty="0" smtClean="0"/>
              <a:t> offers this, “</a:t>
            </a:r>
            <a:r>
              <a:rPr lang="en-US" sz="1200" i="1" baseline="0" dirty="0" smtClean="0"/>
              <a:t>a careful observer of nature, without benefit of fast-motion films, can see the dynamics [of nature] frozen in the shapes of rocks and plants. Structure implies history</a:t>
            </a:r>
            <a:r>
              <a:rPr lang="en-US" sz="1200" i="1" dirty="0" smtClean="0"/>
              <a:t> and history infiltrates any solid form”.</a:t>
            </a:r>
            <a:r>
              <a:rPr lang="en-US" sz="1200" dirty="0" smtClean="0"/>
              <a:t>.. Indeed, the dynamics of size-age-stage-species </a:t>
            </a:r>
            <a:r>
              <a:rPr lang="en-US" sz="1200" baseline="0" dirty="0" smtClean="0"/>
              <a:t>visually speak to us of a close, crowded young age in this forest </a:t>
            </a:r>
            <a:r>
              <a:rPr lang="en-US" sz="1200" baseline="0" dirty="0" smtClean="0"/>
              <a:t>frame</a:t>
            </a:r>
            <a:endParaRPr lang="en-US" sz="1200" baseline="0" dirty="0" smtClean="0"/>
          </a:p>
          <a:p>
            <a:pPr marL="0" indent="0">
              <a:buNone/>
            </a:pPr>
            <a:r>
              <a:rPr lang="en-US" sz="1200" baseline="0" dirty="0" smtClean="0"/>
              <a:t>&gt;&gt;F3</a:t>
            </a:r>
            <a:r>
              <a:rPr lang="en-US" sz="1200" baseline="0" dirty="0" smtClean="0"/>
              <a:t>... This spruce </a:t>
            </a:r>
            <a:r>
              <a:rPr lang="en-US" sz="1200" u="none" baseline="0" dirty="0" smtClean="0"/>
              <a:t>scene is framed for structural </a:t>
            </a:r>
            <a:r>
              <a:rPr lang="en-US" sz="1200" baseline="0" dirty="0" smtClean="0"/>
              <a:t>clarity... (</a:t>
            </a:r>
            <a:r>
              <a:rPr lang="en-US" sz="1200" u="none" baseline="0" dirty="0" smtClean="0"/>
              <a:t>L&lt;&gt;R + F&lt;&gt;B + V)</a:t>
            </a:r>
            <a:r>
              <a:rPr lang="en-US" sz="1200" baseline="0" dirty="0" smtClean="0"/>
              <a:t>... </a:t>
            </a:r>
            <a:r>
              <a:rPr lang="en-US" sz="1200" i="1" baseline="0" dirty="0" smtClean="0"/>
              <a:t>From your perspective, would you consider co-locating a </a:t>
            </a:r>
            <a:r>
              <a:rPr lang="en-US" sz="1200" i="1" u="none" baseline="0" dirty="0" smtClean="0"/>
              <a:t>photographic and data plot </a:t>
            </a:r>
            <a:r>
              <a:rPr lang="en-US" sz="1200" i="1" baseline="0" dirty="0" smtClean="0"/>
              <a:t>in a scene like this to monitor CFC long-term? </a:t>
            </a:r>
            <a:r>
              <a:rPr lang="en-US" sz="1200" i="1" dirty="0" smtClean="0"/>
              <a:t>  </a:t>
            </a:r>
            <a:endParaRPr lang="en-US" sz="1200" i="1" dirty="0"/>
          </a:p>
        </p:txBody>
      </p:sp>
      <p:sp>
        <p:nvSpPr>
          <p:cNvPr id="4" name="Slide Number Placeholder 3"/>
          <p:cNvSpPr>
            <a:spLocks noGrp="1"/>
          </p:cNvSpPr>
          <p:nvPr>
            <p:ph type="sldNum" sz="quarter" idx="10"/>
          </p:nvPr>
        </p:nvSpPr>
        <p:spPr/>
        <p:txBody>
          <a:bodyPr/>
          <a:lstStyle/>
          <a:p>
            <a:fld id="{68635DB8-02BF-324F-AD7D-20F60CA966CA}" type="slidenum">
              <a:rPr lang="en-US" smtClean="0"/>
              <a:t>5</a:t>
            </a:fld>
            <a:endParaRPr lang="en-US"/>
          </a:p>
        </p:txBody>
      </p:sp>
    </p:spTree>
    <p:extLst>
      <p:ext uri="{BB962C8B-B14F-4D97-AF65-F5344CB8AC3E}">
        <p14:creationId xmlns:p14="http://schemas.microsoft.com/office/powerpoint/2010/main" val="3271028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pPr marL="0" indent="0">
              <a:buNone/>
            </a:pPr>
            <a:r>
              <a:rPr lang="en-US" sz="1200" dirty="0" smtClean="0"/>
              <a:t>&gt;&gt;F1</a:t>
            </a:r>
            <a:r>
              <a:rPr lang="en-US" sz="1200" dirty="0" smtClean="0"/>
              <a:t>... Here are some details about what </a:t>
            </a:r>
            <a:r>
              <a:rPr lang="en-US" sz="1200" baseline="0" dirty="0" smtClean="0"/>
              <a:t>creates depth in this forest frame... (expansive crown space + open-closed spaces underneath + diversity of tree sizes + arrangement L to R = visual tension)</a:t>
            </a:r>
          </a:p>
          <a:p>
            <a:pPr marL="0" indent="0">
              <a:buNone/>
            </a:pPr>
            <a:r>
              <a:rPr lang="en-US" sz="1200" dirty="0" smtClean="0"/>
              <a:t>&gt;&gt;F2</a:t>
            </a:r>
            <a:r>
              <a:rPr lang="en-US" sz="1200" dirty="0" smtClean="0"/>
              <a:t>...</a:t>
            </a:r>
            <a:r>
              <a:rPr lang="en-US" sz="1200" baseline="0" dirty="0" smtClean="0"/>
              <a:t> H</a:t>
            </a:r>
            <a:r>
              <a:rPr lang="en-US" sz="1200" dirty="0" smtClean="0"/>
              <a:t>ere’s are 4 species relevant to CFC...  The details in this photograph tell us a story about this forest, now-then-and in the future. Might this story become accessible to the public who hear about, but have a limited understanding of CFC? How might we get them into the telling of this picture story with CFC connections? Thus be the challenge in making human-social connections to the forest,</a:t>
            </a:r>
            <a:r>
              <a:rPr lang="en-US" sz="1200" baseline="0" dirty="0" smtClean="0"/>
              <a:t> let alone climate change</a:t>
            </a:r>
            <a:r>
              <a:rPr lang="en-US" sz="1200" dirty="0" smtClean="0"/>
              <a:t>.    </a:t>
            </a:r>
          </a:p>
          <a:p>
            <a:pPr marL="0" indent="0">
              <a:buNone/>
            </a:pPr>
            <a:r>
              <a:rPr lang="en-US" sz="1200" dirty="0" smtClean="0"/>
              <a:t>&gt;&gt;F3</a:t>
            </a:r>
            <a:r>
              <a:rPr lang="en-US" sz="1200" dirty="0" smtClean="0"/>
              <a:t>...</a:t>
            </a:r>
            <a:r>
              <a:rPr lang="en-US" sz="1200" baseline="0" dirty="0" smtClean="0"/>
              <a:t> Putting </a:t>
            </a:r>
            <a:r>
              <a:rPr lang="en-US" sz="1200" dirty="0" smtClean="0"/>
              <a:t>you into Focus at X ... </a:t>
            </a:r>
            <a:r>
              <a:rPr lang="en-US" sz="1200" dirty="0" err="1" smtClean="0"/>
              <a:t>DoF</a:t>
            </a:r>
            <a:r>
              <a:rPr lang="en-US" sz="1200" dirty="0" smtClean="0"/>
              <a:t> is crucial for capturing tack-sharp images F&lt;&gt;B... Put tripod at X and compose... </a:t>
            </a:r>
            <a:r>
              <a:rPr lang="en-US" sz="1200" dirty="0" err="1" smtClean="0"/>
              <a:t>DoF</a:t>
            </a:r>
            <a:r>
              <a:rPr lang="en-US" sz="1200" dirty="0" smtClean="0"/>
              <a:t> is about getting both F&lt;&gt;B in-focus... Stop the lens down to aperture f/11+ which </a:t>
            </a:r>
            <a:r>
              <a:rPr lang="en-US" sz="1200" u="sng" dirty="0" smtClean="0"/>
              <a:t>extends</a:t>
            </a:r>
            <a:r>
              <a:rPr lang="en-US" sz="1200" dirty="0" smtClean="0"/>
              <a:t> the range of focus F&lt;&gt;B</a:t>
            </a:r>
            <a:r>
              <a:rPr lang="en-US" sz="1200" baseline="0" dirty="0" smtClean="0"/>
              <a:t> (</a:t>
            </a:r>
            <a:r>
              <a:rPr lang="en-US" sz="1200" dirty="0" smtClean="0"/>
              <a:t>If you open the lens-aperture up to F/4, that </a:t>
            </a:r>
            <a:r>
              <a:rPr lang="en-US" sz="1200" u="sng" dirty="0" smtClean="0"/>
              <a:t>shortens</a:t>
            </a:r>
            <a:r>
              <a:rPr lang="en-US" sz="1200" dirty="0" smtClean="0"/>
              <a:t> that range of focus, B goes out-of-focus)... So at f/11+, where do you focus the lens in the overall F&lt;&gt;B scene for optimal </a:t>
            </a:r>
            <a:r>
              <a:rPr lang="en-US" sz="1200" dirty="0" err="1" smtClean="0"/>
              <a:t>DoF</a:t>
            </a:r>
            <a:r>
              <a:rPr lang="en-US" sz="1200" dirty="0" smtClean="0"/>
              <a:t>? ... Off AF, you manually focus the lens on a point about 1/3</a:t>
            </a:r>
            <a:r>
              <a:rPr lang="en-US" sz="1200" baseline="30000" dirty="0" smtClean="0"/>
              <a:t>rd</a:t>
            </a:r>
            <a:r>
              <a:rPr lang="en-US" sz="1200" dirty="0" smtClean="0"/>
              <a:t> the way into F&lt;&gt;B scene... </a:t>
            </a:r>
            <a:endParaRPr lang="en-US" sz="1200" dirty="0"/>
          </a:p>
        </p:txBody>
      </p:sp>
      <p:sp>
        <p:nvSpPr>
          <p:cNvPr id="4" name="Slide Number Placeholder 3"/>
          <p:cNvSpPr>
            <a:spLocks noGrp="1"/>
          </p:cNvSpPr>
          <p:nvPr>
            <p:ph type="sldNum" sz="quarter" idx="10"/>
          </p:nvPr>
        </p:nvSpPr>
        <p:spPr/>
        <p:txBody>
          <a:bodyPr/>
          <a:lstStyle/>
          <a:p>
            <a:fld id="{68635DB8-02BF-324F-AD7D-20F60CA966CA}" type="slidenum">
              <a:rPr lang="en-US" smtClean="0"/>
              <a:t>6</a:t>
            </a:fld>
            <a:endParaRPr lang="en-US"/>
          </a:p>
        </p:txBody>
      </p:sp>
    </p:spTree>
    <p:extLst>
      <p:ext uri="{BB962C8B-B14F-4D97-AF65-F5344CB8AC3E}">
        <p14:creationId xmlns:p14="http://schemas.microsoft.com/office/powerpoint/2010/main" val="2975113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&gt;&gt;F1</a:t>
            </a:r>
            <a:r>
              <a:rPr lang="en-US" sz="1200" dirty="0" smtClean="0"/>
              <a:t>... Open space gives a broad, external view, where the edges of spruce-aspen meet road and sky</a:t>
            </a:r>
          </a:p>
          <a:p>
            <a:pPr marL="0" indent="0">
              <a:buNone/>
            </a:pPr>
            <a:r>
              <a:rPr lang="en-US" sz="1200" dirty="0" smtClean="0"/>
              <a:t>&gt;&gt;F2</a:t>
            </a:r>
            <a:r>
              <a:rPr lang="en-US" sz="1200" dirty="0" smtClean="0"/>
              <a:t>...</a:t>
            </a:r>
            <a:r>
              <a:rPr lang="en-US" sz="1200" baseline="0" dirty="0" smtClean="0"/>
              <a:t> At p</a:t>
            </a:r>
            <a:r>
              <a:rPr lang="en-US" sz="1200" dirty="0" smtClean="0"/>
              <a:t>retty picture time Con-Dec delineations are more pronounced than summer’s green oceanic</a:t>
            </a:r>
            <a:r>
              <a:rPr lang="en-US" sz="1200" baseline="0" dirty="0" smtClean="0"/>
              <a:t> </a:t>
            </a:r>
            <a:r>
              <a:rPr lang="en-US" sz="1200" dirty="0" smtClean="0"/>
              <a:t>forest... However, over-ripe</a:t>
            </a:r>
            <a:r>
              <a:rPr lang="en-US" sz="1200" baseline="0" dirty="0" smtClean="0"/>
              <a:t> saturation like this tends to overwhelm everything else</a:t>
            </a:r>
            <a:endParaRPr lang="en-US" sz="1200" dirty="0" smtClean="0"/>
          </a:p>
          <a:p>
            <a:pPr marL="0" indent="0">
              <a:buNone/>
            </a:pPr>
            <a:r>
              <a:rPr lang="en-US" sz="1200" dirty="0" smtClean="0"/>
              <a:t>&gt;&gt;F3</a:t>
            </a:r>
            <a:r>
              <a:rPr lang="en-US" sz="1200" dirty="0" smtClean="0"/>
              <a:t>... At bud-break Con-Dec edges are more distinct than autumn... Subtle emerging colors associate with species... red w/ Red maple, bright green w/ WB-ASP... </a:t>
            </a:r>
            <a:r>
              <a:rPr lang="en-US" sz="1200" dirty="0" err="1" smtClean="0"/>
              <a:t>Sonnentag</a:t>
            </a:r>
            <a:r>
              <a:rPr lang="en-US" sz="1200" dirty="0" smtClean="0"/>
              <a:t>, 2011, offer this possibility, “</a:t>
            </a:r>
            <a:r>
              <a:rPr lang="en-US" sz="1200" i="1" dirty="0" smtClean="0"/>
              <a:t>digital repeat photography has the potential to become a long-term data</a:t>
            </a:r>
            <a:r>
              <a:rPr lang="en-US" sz="1200" i="1" baseline="0" dirty="0" smtClean="0"/>
              <a:t> source for </a:t>
            </a:r>
            <a:r>
              <a:rPr lang="en-US" sz="1200" i="1" baseline="0" dirty="0" err="1" smtClean="0"/>
              <a:t>phenological</a:t>
            </a:r>
            <a:r>
              <a:rPr lang="en-US" sz="1200" i="1" baseline="0" dirty="0" smtClean="0"/>
              <a:t> research</a:t>
            </a:r>
            <a:r>
              <a:rPr lang="en-US" sz="1200" baseline="0" dirty="0" smtClean="0"/>
              <a:t>.</a:t>
            </a:r>
            <a:r>
              <a:rPr lang="en-US" sz="1200" baseline="0" dirty="0" smtClean="0"/>
              <a:t>”</a:t>
            </a:r>
            <a:endParaRPr lang="en-US" sz="1200" dirty="0" smtClean="0"/>
          </a:p>
          <a:p>
            <a:pPr marL="0" indent="0">
              <a:buNone/>
            </a:pPr>
            <a:r>
              <a:rPr lang="en-US" sz="1200" dirty="0" smtClean="0"/>
              <a:t>&gt;&gt;F4</a:t>
            </a:r>
            <a:r>
              <a:rPr lang="en-US" sz="1200" dirty="0" smtClean="0"/>
              <a:t>... Winter clearly reveals the edges and mix of Con-Dec ecosystems...</a:t>
            </a:r>
            <a:r>
              <a:rPr lang="en-US" sz="1200" baseline="0" dirty="0" smtClean="0"/>
              <a:t> </a:t>
            </a:r>
            <a:r>
              <a:rPr lang="en-US" sz="1200" dirty="0" smtClean="0"/>
              <a:t>Allen &amp; </a:t>
            </a:r>
            <a:r>
              <a:rPr lang="en-US" sz="1200" dirty="0" err="1" smtClean="0"/>
              <a:t>Breshears</a:t>
            </a:r>
            <a:r>
              <a:rPr lang="en-US" sz="1200" dirty="0" smtClean="0"/>
              <a:t>, 1998...</a:t>
            </a:r>
            <a:r>
              <a:rPr lang="en-US" sz="1200" i="1" baseline="0" dirty="0" smtClean="0"/>
              <a:t> “GCC s</a:t>
            </a:r>
            <a:r>
              <a:rPr lang="en-US" sz="1200" i="1" dirty="0" smtClean="0"/>
              <a:t>hifts in vegetation are expected to be most rapid and extreme at </a:t>
            </a:r>
            <a:r>
              <a:rPr lang="en-US" sz="1200" i="1" dirty="0" err="1" smtClean="0"/>
              <a:t>ecotones</a:t>
            </a:r>
            <a:r>
              <a:rPr lang="en-US" sz="1200" i="1" dirty="0" smtClean="0"/>
              <a:t>, the boundaries between ecosystems. Consider this...In the 1950’s, under prolonged drought, a</a:t>
            </a:r>
            <a:r>
              <a:rPr lang="en-US" sz="1200" i="1" baseline="0" dirty="0" smtClean="0"/>
              <a:t> </a:t>
            </a:r>
            <a:r>
              <a:rPr lang="en-US" sz="1200" i="1" dirty="0" smtClean="0"/>
              <a:t>ponderosa-pinion pine </a:t>
            </a:r>
            <a:r>
              <a:rPr lang="en-US" sz="1200" i="1" dirty="0" err="1" smtClean="0"/>
              <a:t>ecotone</a:t>
            </a:r>
            <a:r>
              <a:rPr lang="en-US" sz="1200" i="1" dirty="0" smtClean="0"/>
              <a:t> shifted extensively (2km), and rapidly &lt;5 year in the Jemez Mountains of NM”.</a:t>
            </a:r>
            <a:r>
              <a:rPr lang="en-US" sz="1200" dirty="0" smtClean="0"/>
              <a:t>..</a:t>
            </a:r>
            <a:r>
              <a:rPr lang="en-US" sz="1200" baseline="0" dirty="0" smtClean="0"/>
              <a:t> Granted were moist not arid. But, h</a:t>
            </a:r>
            <a:r>
              <a:rPr lang="en-US" sz="1200" dirty="0" smtClean="0"/>
              <a:t>ave we identified</a:t>
            </a:r>
            <a:r>
              <a:rPr lang="en-US" sz="1200" baseline="0" dirty="0" smtClean="0"/>
              <a:t> </a:t>
            </a:r>
            <a:r>
              <a:rPr lang="en-US" sz="1200" dirty="0" err="1" smtClean="0"/>
              <a:t>Ecotones</a:t>
            </a:r>
            <a:r>
              <a:rPr lang="en-US" sz="1200" dirty="0" smtClean="0"/>
              <a:t> that might be more prone</a:t>
            </a:r>
            <a:r>
              <a:rPr lang="en-US" sz="1200" baseline="0" dirty="0" smtClean="0"/>
              <a:t> or vulnerable to </a:t>
            </a:r>
            <a:r>
              <a:rPr lang="en-US" sz="1200" dirty="0" smtClean="0"/>
              <a:t>rapid CFC changes? </a:t>
            </a:r>
          </a:p>
          <a:p>
            <a:pPr marL="0" indent="0">
              <a:buNone/>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 </a:t>
            </a:r>
            <a:r>
              <a:rPr lang="en-US" sz="1200" baseline="0" dirty="0" smtClean="0"/>
              <a:t>Photographing l</a:t>
            </a:r>
            <a:r>
              <a:rPr lang="en-US" sz="1200" dirty="0" smtClean="0"/>
              <a:t>andscapes... 70-300mm telephoto +</a:t>
            </a:r>
            <a:r>
              <a:rPr lang="en-US" sz="1200" baseline="0" dirty="0" smtClean="0"/>
              <a:t> </a:t>
            </a:r>
            <a:r>
              <a:rPr lang="en-US" sz="1200" dirty="0" smtClean="0"/>
              <a:t>steady tripod + fast shutter speed 1/250 +  delayed release.</a:t>
            </a:r>
            <a:r>
              <a:rPr lang="en-US" sz="1200" baseline="0" dirty="0" smtClean="0"/>
              <a:t> </a:t>
            </a:r>
            <a:endParaRPr lang="en-US" sz="1200" dirty="0"/>
          </a:p>
        </p:txBody>
      </p:sp>
      <p:sp>
        <p:nvSpPr>
          <p:cNvPr id="4" name="Slide Number Placeholder 3"/>
          <p:cNvSpPr>
            <a:spLocks noGrp="1"/>
          </p:cNvSpPr>
          <p:nvPr>
            <p:ph type="sldNum" sz="quarter" idx="10"/>
          </p:nvPr>
        </p:nvSpPr>
        <p:spPr/>
        <p:txBody>
          <a:bodyPr/>
          <a:lstStyle/>
          <a:p>
            <a:fld id="{68635DB8-02BF-324F-AD7D-20F60CA966CA}" type="slidenum">
              <a:rPr lang="en-US" smtClean="0"/>
              <a:t>7</a:t>
            </a:fld>
            <a:endParaRPr lang="en-US"/>
          </a:p>
        </p:txBody>
      </p:sp>
    </p:spTree>
    <p:extLst>
      <p:ext uri="{BB962C8B-B14F-4D97-AF65-F5344CB8AC3E}">
        <p14:creationId xmlns:p14="http://schemas.microsoft.com/office/powerpoint/2010/main" val="399207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dirty="0" smtClean="0"/>
              <a:t>F!... </a:t>
            </a:r>
            <a:r>
              <a:rPr lang="en-US" sz="1200" u="sng" dirty="0" smtClean="0"/>
              <a:t>This is a hypothetical visual plot at bud-break, delineated by 4 +’s</a:t>
            </a:r>
            <a:r>
              <a:rPr lang="en-US" sz="1200" dirty="0" smtClean="0"/>
              <a:t> ... A tripod-steady 300mm telephoto provides sufficient</a:t>
            </a:r>
            <a:r>
              <a:rPr lang="en-US" sz="1200" baseline="0" dirty="0" smtClean="0"/>
              <a:t> </a:t>
            </a:r>
            <a:r>
              <a:rPr lang="en-US" sz="1200" dirty="0" smtClean="0"/>
              <a:t>detail for distinguishing conifers. </a:t>
            </a:r>
          </a:p>
          <a:p>
            <a:endParaRPr lang="en-US" sz="1200" dirty="0" smtClean="0"/>
          </a:p>
          <a:p>
            <a:r>
              <a:rPr lang="en-US" sz="1200" dirty="0" smtClean="0"/>
              <a:t>F2...</a:t>
            </a:r>
            <a:r>
              <a:rPr lang="en-US" sz="1200" baseline="0" dirty="0" smtClean="0"/>
              <a:t> Increasing red saturation pops Red Maple. How many on this plot? Other species have a range of subtle colors and tones: browns, yellows, two shades of green, as well as bark colors and stem details.... As I recall this spring day, I could identify sugar maple, beech, ash, aspen, white birch on-site and see their associated colors ... </a:t>
            </a:r>
            <a:r>
              <a:rPr lang="en-US" sz="1200" u="sng" baseline="0" dirty="0" smtClean="0"/>
              <a:t>Might this V-plot have application to documenting who’s still here and who’s gone, over the longer span and legacy of all those CFC years way into the future? </a:t>
            </a:r>
          </a:p>
          <a:p>
            <a:endParaRPr lang="en-US" sz="1200" baseline="0" dirty="0" smtClean="0"/>
          </a:p>
          <a:p>
            <a:r>
              <a:rPr lang="en-US" sz="1200" baseline="0" dirty="0" smtClean="0"/>
              <a:t>&gt;&gt;&gt; Ok. Lets look at 50 years of change  </a:t>
            </a:r>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68635DB8-02BF-324F-AD7D-20F60CA966CA}" type="slidenum">
              <a:rPr lang="en-US" smtClean="0"/>
              <a:t>8</a:t>
            </a:fld>
            <a:endParaRPr lang="en-US"/>
          </a:p>
        </p:txBody>
      </p:sp>
    </p:spTree>
    <p:extLst>
      <p:ext uri="{BB962C8B-B14F-4D97-AF65-F5344CB8AC3E}">
        <p14:creationId xmlns:p14="http://schemas.microsoft.com/office/powerpoint/2010/main" val="62756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dirty="0" smtClean="0"/>
              <a:t>F1...</a:t>
            </a:r>
            <a:r>
              <a:rPr lang="en-US" sz="1200" baseline="0" dirty="0" smtClean="0"/>
              <a:t> </a:t>
            </a:r>
            <a:r>
              <a:rPr lang="en-US" sz="1200" dirty="0" smtClean="0"/>
              <a:t>In the early 1990’s </a:t>
            </a:r>
            <a:r>
              <a:rPr lang="en-US" sz="1200" baseline="0" dirty="0" smtClean="0"/>
              <a:t>a collection of aerial photographs, GS-AF, October 1942 came into my possession</a:t>
            </a:r>
          </a:p>
          <a:p>
            <a:endParaRPr lang="en-US" sz="1200" baseline="0" dirty="0" smtClean="0"/>
          </a:p>
          <a:p>
            <a:r>
              <a:rPr lang="en-US" sz="1200" baseline="0" dirty="0" smtClean="0"/>
              <a:t>F2... The bulk of the collection was 24 x 24 cut-fold prints</a:t>
            </a:r>
          </a:p>
          <a:p>
            <a:endParaRPr lang="en-US" sz="1200" baseline="0" dirty="0" smtClean="0"/>
          </a:p>
          <a:p>
            <a:r>
              <a:rPr lang="en-US" sz="1200" baseline="0" dirty="0" smtClean="0"/>
              <a:t>F3... Mapped out old-school on a 1:250,000 USGS, GS-AF 1942 covered the entire Piscataquis Watershed. At the time, pre-digital, I had not considered its legacy value. It sat on the sidelines.    </a:t>
            </a:r>
            <a:endParaRPr lang="en-US" sz="1200" dirty="0"/>
          </a:p>
        </p:txBody>
      </p:sp>
      <p:sp>
        <p:nvSpPr>
          <p:cNvPr id="4" name="Slide Number Placeholder 3"/>
          <p:cNvSpPr>
            <a:spLocks noGrp="1"/>
          </p:cNvSpPr>
          <p:nvPr>
            <p:ph type="sldNum" sz="quarter" idx="10"/>
          </p:nvPr>
        </p:nvSpPr>
        <p:spPr/>
        <p:txBody>
          <a:bodyPr/>
          <a:lstStyle/>
          <a:p>
            <a:fld id="{68635DB8-02BF-324F-AD7D-20F60CA966CA}" type="slidenum">
              <a:rPr lang="en-US" smtClean="0"/>
              <a:t>9</a:t>
            </a:fld>
            <a:endParaRPr lang="en-US"/>
          </a:p>
        </p:txBody>
      </p:sp>
    </p:spTree>
    <p:extLst>
      <p:ext uri="{BB962C8B-B14F-4D97-AF65-F5344CB8AC3E}">
        <p14:creationId xmlns:p14="http://schemas.microsoft.com/office/powerpoint/2010/main" val="3948145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16" name="Slide Number Placeholder 15"/>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7" name="Footer Placeholder 16"/>
          <p:cNvSpPr>
            <a:spLocks noGrp="1"/>
          </p:cNvSpPr>
          <p:nvPr>
            <p:ph type="ftr" sz="quarter" idx="12"/>
          </p:nvPr>
        </p:nvSpPr>
        <p:spPr/>
        <p:txBody>
          <a:bodyPr/>
          <a:lstStyle/>
          <a:p>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15" name="Slide Number Placeholder 14"/>
          <p:cNvSpPr>
            <a:spLocks noGrp="1"/>
          </p:cNvSpPr>
          <p:nvPr>
            <p:ph type="sldNum" sz="quarter" idx="15"/>
          </p:nvPr>
        </p:nvSpPr>
        <p:spPr/>
        <p:txBody>
          <a:bodyPr/>
          <a:lstStyle>
            <a:lvl1pPr algn="ctr">
              <a:defRPr/>
            </a:lvl1pPr>
          </a:lstStyle>
          <a:p>
            <a:fld id="{D2E57653-3E58-4892-A7ED-712530ACC680}" type="slidenum">
              <a:rPr kumimoji="0" lang="en-US" smtClean="0"/>
              <a:pPr eaLnBrk="1" latinLnBrk="0" hangingPunct="1"/>
              <a:t>‹#›</a:t>
            </a:fld>
            <a:endParaRPr kumimoji="0" lang="en-US"/>
          </a:p>
        </p:txBody>
      </p:sp>
      <p:sp>
        <p:nvSpPr>
          <p:cNvPr id="16" name="Footer Placeholder 15"/>
          <p:cNvSpPr>
            <a:spLocks noGrp="1"/>
          </p:cNvSpPr>
          <p:nvPr>
            <p:ph type="ftr" sz="quarter" idx="16"/>
          </p:nvPr>
        </p:nvSpPr>
        <p:spPr/>
        <p:txBody>
          <a:bodyPr/>
          <a:lstStyle/>
          <a:p>
            <a:endParaRPr kumimoji="0"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8" name="Footer Placeholder 7"/>
          <p:cNvSpPr>
            <a:spLocks noGrp="1"/>
          </p:cNvSpPr>
          <p:nvPr>
            <p:ph type="ftr" sz="quarter" idx="11"/>
          </p:nvPr>
        </p:nvSpPr>
        <p:spPr/>
        <p:txBody>
          <a:bodyPr/>
          <a:lstStyle/>
          <a:p>
            <a:endParaRPr kumimoji="0" lang="en-US"/>
          </a:p>
        </p:txBody>
      </p:sp>
      <p:sp>
        <p:nvSpPr>
          <p:cNvPr id="7" name="Date Placeholder 6"/>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2E57653-3E58-4892-A7ED-712530ACC680}" type="slidenum">
              <a:rPr kumimoji="0" lang="en-US" smtClean="0"/>
              <a:pPr eaLnBrk="1" latinLnBrk="0" hangingPunct="1"/>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9" name="Slide Number Placeholder 8"/>
          <p:cNvSpPr>
            <a:spLocks noGrp="1"/>
          </p:cNvSpPr>
          <p:nvPr>
            <p:ph type="sldNum" sz="quarter" idx="15"/>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6"/>
          </p:nvPr>
        </p:nvSpPr>
        <p:spPr/>
        <p:txBody>
          <a:bodyPr/>
          <a:lstStyle/>
          <a:p>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Drag picture to placeholder or click icon to add</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eaLnBrk="1" latinLnBrk="0" hangingPunct="1"/>
            <a:fld id="{B41ABA4E-CD72-497B-97AA-7213B3980F60}" type="datetimeFigureOut">
              <a:rPr lang="en-US" smtClean="0"/>
              <a:pPr eaLnBrk="1" latinLnBrk="0" hangingPunct="1"/>
              <a:t>12/11/19</a:t>
            </a:fld>
            <a:endParaRPr lang="en-US"/>
          </a:p>
        </p:txBody>
      </p:sp>
      <p:sp>
        <p:nvSpPr>
          <p:cNvPr id="9" name="Slide Number Placeholder 8"/>
          <p:cNvSpPr>
            <a:spLocks noGrp="1"/>
          </p:cNvSpPr>
          <p:nvPr>
            <p:ph type="sldNum" sz="quarter" idx="11"/>
          </p:nvPr>
        </p:nvSpPr>
        <p:spPr/>
        <p:txBody>
          <a:bodyPr/>
          <a:lstStyle/>
          <a:p>
            <a:fld id="{D2E57653-3E58-4892-A7ED-712530ACC680}" type="slidenum">
              <a:rPr kumimoji="0" lang="en-US" smtClean="0"/>
              <a:pPr eaLnBrk="1" latinLnBrk="0" hangingPunct="1"/>
              <a:t>‹#›</a:t>
            </a:fld>
            <a:endParaRPr kumimoji="0" lang="en-US"/>
          </a:p>
        </p:txBody>
      </p:sp>
      <p:sp>
        <p:nvSpPr>
          <p:cNvPr id="10" name="Footer Placeholder 9"/>
          <p:cNvSpPr>
            <a:spLocks noGrp="1"/>
          </p:cNvSpPr>
          <p:nvPr>
            <p:ph type="ftr" sz="quarter" idx="12"/>
          </p:nvPr>
        </p:nvSpPr>
        <p:spPr/>
        <p:txBody>
          <a:bodyPr/>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eaLnBrk="1" latinLnBrk="0" hangingPunct="1"/>
            <a:fld id="{B41ABA4E-CD72-497B-97AA-7213B3980F60}" type="datetimeFigureOut">
              <a:rPr lang="en-US" smtClean="0"/>
              <a:pPr eaLnBrk="1" latinLnBrk="0" hangingPunct="1"/>
              <a:t>12/11/19</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kumimoji="0"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D2E57653-3E58-4892-A7ED-712530ACC680}" type="slidenum">
              <a:rPr kumimoji="0" lang="en-US" smtClean="0"/>
              <a:pPr eaLnBrk="1" latinLnBrk="0" hangingPunct="1"/>
              <a:t>‹#›</a:t>
            </a:fld>
            <a:endParaRPr kumimoji="0"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3.jpg"/><Relationship Id="rId5" Type="http://schemas.openxmlformats.org/officeDocument/2006/relationships/image" Target="../media/image15.jpg"/><Relationship Id="rId6" Type="http://schemas.openxmlformats.org/officeDocument/2006/relationships/image" Target="../media/image24.jpg"/><Relationship Id="rId7"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pnas.org/content/95/25/14839.shor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7200" y="3543863"/>
            <a:ext cx="8305800" cy="977007"/>
          </a:xfrm>
        </p:spPr>
        <p:txBody>
          <a:bodyPr/>
          <a:lstStyle/>
          <a:p>
            <a:r>
              <a:rPr lang="en-US" sz="2800" dirty="0" smtClean="0"/>
              <a:t>Forest Photography Designed to Document and Monitor Forest-Climate-Change (CFC)</a:t>
            </a:r>
          </a:p>
          <a:p>
            <a:r>
              <a:rPr lang="en-US" sz="2800" dirty="0" smtClean="0"/>
              <a:t>© </a:t>
            </a:r>
            <a:endParaRPr lang="en-US" sz="2800" dirty="0"/>
          </a:p>
        </p:txBody>
      </p:sp>
      <p:sp>
        <p:nvSpPr>
          <p:cNvPr id="3" name="Title 2"/>
          <p:cNvSpPr>
            <a:spLocks noGrp="1"/>
          </p:cNvSpPr>
          <p:nvPr>
            <p:ph type="ctrTitle"/>
          </p:nvPr>
        </p:nvSpPr>
        <p:spPr>
          <a:xfrm>
            <a:off x="551271" y="1081333"/>
            <a:ext cx="8305800" cy="1981200"/>
          </a:xfrm>
        </p:spPr>
        <p:txBody>
          <a:bodyPr/>
          <a:lstStyle/>
          <a:p>
            <a:r>
              <a:rPr lang="en-US" b="1" dirty="0" smtClean="0"/>
              <a:t>Every Picture Tells a Story, Don’t It... </a:t>
            </a:r>
            <a:r>
              <a:rPr lang="en-US" sz="2800" b="1" dirty="0" smtClean="0"/>
              <a:t>© Rod Stewart</a:t>
            </a:r>
            <a:endParaRPr lang="en-US" sz="2800" b="1" dirty="0"/>
          </a:p>
        </p:txBody>
      </p:sp>
      <p:sp>
        <p:nvSpPr>
          <p:cNvPr id="4" name="TextBox 3"/>
          <p:cNvSpPr txBox="1"/>
          <p:nvPr/>
        </p:nvSpPr>
        <p:spPr>
          <a:xfrm>
            <a:off x="2257151" y="4911388"/>
            <a:ext cx="4566750" cy="1323439"/>
          </a:xfrm>
          <a:prstGeom prst="rect">
            <a:avLst/>
          </a:prstGeom>
          <a:noFill/>
        </p:spPr>
        <p:txBody>
          <a:bodyPr wrap="none" rtlCol="0">
            <a:spAutoFit/>
          </a:bodyPr>
          <a:lstStyle/>
          <a:p>
            <a:pPr algn="ctr"/>
            <a:r>
              <a:rPr lang="en-US" sz="2000" dirty="0" smtClean="0"/>
              <a:t>Roger L. Merchant ME-LPF 727 </a:t>
            </a:r>
          </a:p>
          <a:p>
            <a:pPr algn="ctr"/>
            <a:r>
              <a:rPr lang="en-US" sz="2000" dirty="0" smtClean="0"/>
              <a:t>Forester &amp; Photographer</a:t>
            </a:r>
          </a:p>
          <a:p>
            <a:pPr algn="ctr"/>
            <a:r>
              <a:rPr lang="en-US" sz="2000" dirty="0" smtClean="0"/>
              <a:t> 1018 Pushaw Rd, Glenburn, Maine</a:t>
            </a:r>
          </a:p>
          <a:p>
            <a:pPr algn="ctr"/>
            <a:r>
              <a:rPr lang="en-US" sz="2000" dirty="0" smtClean="0"/>
              <a:t>rogmerch@gmail.com /  207-343-0969</a:t>
            </a:r>
            <a:endParaRPr lang="en-US" sz="2000" dirty="0"/>
          </a:p>
        </p:txBody>
      </p:sp>
    </p:spTree>
    <p:extLst>
      <p:ext uri="{BB962C8B-B14F-4D97-AF65-F5344CB8AC3E}">
        <p14:creationId xmlns:p14="http://schemas.microsoft.com/office/powerpoint/2010/main" val="6648644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128" y="194726"/>
            <a:ext cx="7878034" cy="628163"/>
          </a:xfrm>
        </p:spPr>
        <p:txBody>
          <a:bodyPr>
            <a:noAutofit/>
          </a:bodyPr>
          <a:lstStyle/>
          <a:p>
            <a:pPr algn="ctr"/>
            <a:r>
              <a:rPr lang="en-US" sz="3600" b="1" u="sng" dirty="0" smtClean="0"/>
              <a:t>Legacy Retrieval: The 1942-2013 Forest</a:t>
            </a:r>
            <a:endParaRPr lang="en-US" sz="3600" b="1" u="sng" dirty="0"/>
          </a:p>
        </p:txBody>
      </p:sp>
      <p:sp>
        <p:nvSpPr>
          <p:cNvPr id="3" name="Content Placeholder 2"/>
          <p:cNvSpPr>
            <a:spLocks noGrp="1"/>
          </p:cNvSpPr>
          <p:nvPr>
            <p:ph idx="1"/>
          </p:nvPr>
        </p:nvSpPr>
        <p:spPr>
          <a:xfrm>
            <a:off x="496580" y="748705"/>
            <a:ext cx="8231933" cy="1743821"/>
          </a:xfrm>
        </p:spPr>
        <p:txBody>
          <a:bodyPr>
            <a:normAutofit/>
          </a:bodyPr>
          <a:lstStyle/>
          <a:p>
            <a:r>
              <a:rPr lang="en-US" sz="2100" u="sng" dirty="0" smtClean="0"/>
              <a:t>1990’s</a:t>
            </a:r>
            <a:r>
              <a:rPr lang="en-US" sz="2100" dirty="0"/>
              <a:t>: </a:t>
            </a:r>
            <a:r>
              <a:rPr lang="en-US" sz="2100" dirty="0" smtClean="0"/>
              <a:t> landscape change, clear cutting, parks and conservation</a:t>
            </a:r>
          </a:p>
          <a:p>
            <a:r>
              <a:rPr lang="en-US" sz="2100" u="sng" dirty="0" smtClean="0"/>
              <a:t>2000:</a:t>
            </a:r>
            <a:r>
              <a:rPr lang="en-US" sz="2100" dirty="0" smtClean="0"/>
              <a:t>  GE evolution, RM test digital photos of GS AF 1942 photos  </a:t>
            </a:r>
          </a:p>
          <a:p>
            <a:r>
              <a:rPr lang="en-US" sz="2100" u="sng" dirty="0" smtClean="0"/>
              <a:t>2013</a:t>
            </a:r>
            <a:r>
              <a:rPr lang="en-US" sz="2100" dirty="0" smtClean="0"/>
              <a:t>: Dr. </a:t>
            </a:r>
            <a:r>
              <a:rPr lang="en-US" sz="2100" dirty="0" err="1" smtClean="0"/>
              <a:t>Reinhard</a:t>
            </a:r>
            <a:r>
              <a:rPr lang="en-US" sz="2100" dirty="0" smtClean="0"/>
              <a:t> </a:t>
            </a:r>
            <a:r>
              <a:rPr lang="en-US" sz="2100" dirty="0" err="1" smtClean="0"/>
              <a:t>Moratz</a:t>
            </a:r>
            <a:r>
              <a:rPr lang="en-US" sz="2100" dirty="0" smtClean="0"/>
              <a:t> UM Spatial Engineering digitizes 1942</a:t>
            </a:r>
          </a:p>
          <a:p>
            <a:pPr lvl="8"/>
            <a:endParaRPr lang="en-US" sz="1000" dirty="0" smtClean="0"/>
          </a:p>
          <a:p>
            <a:pPr marL="0" indent="0">
              <a:buNone/>
            </a:pPr>
            <a:endParaRPr lang="en-US" sz="2100" dirty="0" smtClean="0"/>
          </a:p>
          <a:p>
            <a:endParaRPr lang="en-US" dirty="0" smtClean="0"/>
          </a:p>
          <a:p>
            <a:endParaRPr lang="en-US" dirty="0"/>
          </a:p>
          <a:p>
            <a:endParaRPr lang="en-US" dirty="0" smtClean="0"/>
          </a:p>
          <a:p>
            <a:endParaRPr lang="en-US" dirty="0"/>
          </a:p>
          <a:p>
            <a:endParaRPr lang="en-US" dirty="0" smtClean="0"/>
          </a:p>
          <a:p>
            <a:pPr marL="2240280" lvl="8" indent="0">
              <a:buNone/>
            </a:pPr>
            <a:endParaRPr lang="en-US" dirty="0" smtClean="0"/>
          </a:p>
        </p:txBody>
      </p:sp>
      <p:pic>
        <p:nvPicPr>
          <p:cNvPr id="4" name="Picture 3" descr="Indian Pond 1942.IMG_4275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98" y="2092415"/>
            <a:ext cx="4541889" cy="3936461"/>
          </a:xfrm>
          <a:prstGeom prst="rect">
            <a:avLst/>
          </a:prstGeom>
        </p:spPr>
      </p:pic>
      <p:pic>
        <p:nvPicPr>
          <p:cNvPr id="5" name="Picture 4" descr="Indian Pond GE 2013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016" y="2492526"/>
            <a:ext cx="4376663" cy="3976554"/>
          </a:xfrm>
          <a:prstGeom prst="rect">
            <a:avLst/>
          </a:prstGeom>
        </p:spPr>
      </p:pic>
      <p:sp>
        <p:nvSpPr>
          <p:cNvPr id="6" name="TextBox 5"/>
          <p:cNvSpPr txBox="1"/>
          <p:nvPr/>
        </p:nvSpPr>
        <p:spPr>
          <a:xfrm>
            <a:off x="411754" y="6028876"/>
            <a:ext cx="3273703" cy="400110"/>
          </a:xfrm>
          <a:prstGeom prst="rect">
            <a:avLst/>
          </a:prstGeom>
          <a:noFill/>
        </p:spPr>
        <p:txBody>
          <a:bodyPr wrap="none" rtlCol="0">
            <a:spAutoFit/>
          </a:bodyPr>
          <a:lstStyle/>
          <a:p>
            <a:r>
              <a:rPr lang="en-US" sz="2000" dirty="0" smtClean="0">
                <a:solidFill>
                  <a:srgbClr val="F3A447"/>
                </a:solidFill>
              </a:rPr>
              <a:t>What do you see, interpret? </a:t>
            </a:r>
            <a:endParaRPr lang="en-US" sz="2000" dirty="0">
              <a:solidFill>
                <a:srgbClr val="F3A447"/>
              </a:solidFill>
            </a:endParaRPr>
          </a:p>
        </p:txBody>
      </p:sp>
      <p:sp>
        <p:nvSpPr>
          <p:cNvPr id="7" name="TextBox 6"/>
          <p:cNvSpPr txBox="1"/>
          <p:nvPr/>
        </p:nvSpPr>
        <p:spPr>
          <a:xfrm>
            <a:off x="5584449" y="1981454"/>
            <a:ext cx="3230372" cy="400110"/>
          </a:xfrm>
          <a:prstGeom prst="rect">
            <a:avLst/>
          </a:prstGeom>
          <a:noFill/>
        </p:spPr>
        <p:txBody>
          <a:bodyPr wrap="none" rtlCol="0">
            <a:spAutoFit/>
          </a:bodyPr>
          <a:lstStyle/>
          <a:p>
            <a:r>
              <a:rPr lang="en-US" sz="2000" dirty="0" smtClean="0">
                <a:solidFill>
                  <a:srgbClr val="F3A447"/>
                </a:solidFill>
              </a:rPr>
              <a:t>What’s the same, different?</a:t>
            </a:r>
            <a:endParaRPr lang="en-US" sz="2000" dirty="0">
              <a:solidFill>
                <a:srgbClr val="F3A447"/>
              </a:solidFill>
            </a:endParaRPr>
          </a:p>
        </p:txBody>
      </p:sp>
      <p:sp>
        <p:nvSpPr>
          <p:cNvPr id="8" name="TextBox 7"/>
          <p:cNvSpPr txBox="1"/>
          <p:nvPr/>
        </p:nvSpPr>
        <p:spPr>
          <a:xfrm>
            <a:off x="5483654" y="4017997"/>
            <a:ext cx="1146430" cy="523220"/>
          </a:xfrm>
          <a:prstGeom prst="rect">
            <a:avLst/>
          </a:prstGeom>
          <a:noFill/>
        </p:spPr>
        <p:txBody>
          <a:bodyPr wrap="none" rtlCol="0">
            <a:spAutoFit/>
          </a:bodyPr>
          <a:lstStyle/>
          <a:p>
            <a:r>
              <a:rPr lang="en-US" sz="1400" dirty="0" smtClean="0"/>
              <a:t>Indian Pond</a:t>
            </a:r>
          </a:p>
          <a:p>
            <a:r>
              <a:rPr lang="en-US" sz="1400" dirty="0" smtClean="0"/>
              <a:t>      2013</a:t>
            </a:r>
            <a:endParaRPr lang="en-US" sz="1400" dirty="0"/>
          </a:p>
        </p:txBody>
      </p:sp>
      <p:sp>
        <p:nvSpPr>
          <p:cNvPr id="9" name="TextBox 8"/>
          <p:cNvSpPr txBox="1"/>
          <p:nvPr/>
        </p:nvSpPr>
        <p:spPr>
          <a:xfrm>
            <a:off x="1621482" y="3891487"/>
            <a:ext cx="1146430" cy="523220"/>
          </a:xfrm>
          <a:prstGeom prst="rect">
            <a:avLst/>
          </a:prstGeom>
          <a:noFill/>
        </p:spPr>
        <p:txBody>
          <a:bodyPr wrap="none" rtlCol="0">
            <a:spAutoFit/>
          </a:bodyPr>
          <a:lstStyle/>
          <a:p>
            <a:r>
              <a:rPr lang="en-US" sz="1400" dirty="0" smtClean="0"/>
              <a:t>Indian Pond</a:t>
            </a:r>
          </a:p>
          <a:p>
            <a:r>
              <a:rPr lang="en-US" sz="1400" dirty="0" smtClean="0"/>
              <a:t>     1942</a:t>
            </a:r>
            <a:endParaRPr lang="en-US" sz="1400" dirty="0"/>
          </a:p>
        </p:txBody>
      </p:sp>
    </p:spTree>
    <p:extLst>
      <p:ext uri="{BB962C8B-B14F-4D97-AF65-F5344CB8AC3E}">
        <p14:creationId xmlns:p14="http://schemas.microsoft.com/office/powerpoint/2010/main" val="26174165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196" y="288983"/>
            <a:ext cx="8254996" cy="853440"/>
          </a:xfrm>
        </p:spPr>
        <p:txBody>
          <a:bodyPr>
            <a:noAutofit/>
          </a:bodyPr>
          <a:lstStyle/>
          <a:p>
            <a:pPr algn="ctr"/>
            <a:r>
              <a:rPr lang="en-US" sz="3200" b="1" u="sng" dirty="0" smtClean="0"/>
              <a:t>Seeing through the human-viewfinder-camera-lens, and out into the forest </a:t>
            </a:r>
            <a:endParaRPr lang="en-US" sz="3200" b="1" u="sng" dirty="0"/>
          </a:p>
        </p:txBody>
      </p:sp>
      <p:pic>
        <p:nvPicPr>
          <p:cNvPr id="4" name="Content Placeholder 3" descr="A 0034-35_Panorama1 copy.jpg"/>
          <p:cNvPicPr>
            <a:picLocks noGrp="1" noChangeAspect="1"/>
          </p:cNvPicPr>
          <p:nvPr>
            <p:ph idx="1"/>
          </p:nvPr>
        </p:nvPicPr>
        <p:blipFill>
          <a:blip r:embed="rId3">
            <a:extLst>
              <a:ext uri="{28A0092B-C50C-407E-A947-70E740481C1C}">
                <a14:useLocalDpi xmlns:a14="http://schemas.microsoft.com/office/drawing/2010/main" val="0"/>
              </a:ext>
            </a:extLst>
          </a:blip>
          <a:srcRect l="9680" r="9680"/>
          <a:stretch>
            <a:fillRect/>
          </a:stretch>
        </p:blipFill>
        <p:spPr>
          <a:xfrm>
            <a:off x="182335" y="1218298"/>
            <a:ext cx="4535477" cy="2923631"/>
          </a:xfrm>
        </p:spPr>
      </p:pic>
      <p:pic>
        <p:nvPicPr>
          <p:cNvPr id="5" name="Content Placeholder 3" descr="BSK_T10R3_6458.jpg"/>
          <p:cNvPicPr>
            <a:picLocks noChangeAspect="1"/>
          </p:cNvPicPr>
          <p:nvPr/>
        </p:nvPicPr>
        <p:blipFill>
          <a:blip r:embed="rId4" cstate="print">
            <a:extLst>
              <a:ext uri="{28A0092B-C50C-407E-A947-70E740481C1C}">
                <a14:useLocalDpi xmlns:a14="http://schemas.microsoft.com/office/drawing/2010/main" val="0"/>
              </a:ext>
            </a:extLst>
          </a:blip>
          <a:srcRect t="1377" b="1377"/>
          <a:stretch>
            <a:fillRect/>
          </a:stretch>
        </p:blipFill>
        <p:spPr>
          <a:xfrm>
            <a:off x="4417579" y="3527353"/>
            <a:ext cx="4586834" cy="3068837"/>
          </a:xfrm>
          <a:prstGeom prst="rect">
            <a:avLst/>
          </a:prstGeom>
        </p:spPr>
      </p:pic>
      <p:pic>
        <p:nvPicPr>
          <p:cNvPr id="6" name="Picture 5" descr="A IMG_3231_edited-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196" y="3952028"/>
            <a:ext cx="4453534" cy="2738935"/>
          </a:xfrm>
          <a:prstGeom prst="rect">
            <a:avLst/>
          </a:prstGeom>
        </p:spPr>
      </p:pic>
      <p:pic>
        <p:nvPicPr>
          <p:cNvPr id="7" name="Picture 6" descr="SShot -O 2019-12-02 at 3.36.04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5526" y="1516814"/>
            <a:ext cx="4141274" cy="2925842"/>
          </a:xfrm>
          <a:prstGeom prst="rect">
            <a:avLst/>
          </a:prstGeom>
        </p:spPr>
      </p:pic>
      <p:pic>
        <p:nvPicPr>
          <p:cNvPr id="8" name="Picture 7" descr="5 Vaughn Wtrshd copy 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4888" y="3157139"/>
            <a:ext cx="3161275" cy="1999114"/>
          </a:xfrm>
          <a:prstGeom prst="rect">
            <a:avLst/>
          </a:prstGeom>
        </p:spPr>
      </p:pic>
      <p:sp>
        <p:nvSpPr>
          <p:cNvPr id="2" name="TextBox 1"/>
          <p:cNvSpPr txBox="1"/>
          <p:nvPr/>
        </p:nvSpPr>
        <p:spPr>
          <a:xfrm>
            <a:off x="182335" y="3167299"/>
            <a:ext cx="2967265" cy="646331"/>
          </a:xfrm>
          <a:prstGeom prst="rect">
            <a:avLst/>
          </a:prstGeom>
          <a:noFill/>
        </p:spPr>
        <p:txBody>
          <a:bodyPr wrap="square" rtlCol="0">
            <a:spAutoFit/>
          </a:bodyPr>
          <a:lstStyle/>
          <a:p>
            <a:r>
              <a:rPr lang="en-US" dirty="0" smtClean="0"/>
              <a:t>High Q forest photography</a:t>
            </a:r>
          </a:p>
          <a:p>
            <a:r>
              <a:rPr lang="en-US" dirty="0" smtClean="0"/>
              <a:t>yielding qualitative data</a:t>
            </a:r>
            <a:endParaRPr lang="en-US" dirty="0"/>
          </a:p>
        </p:txBody>
      </p:sp>
      <p:sp>
        <p:nvSpPr>
          <p:cNvPr id="9" name="TextBox 8"/>
          <p:cNvSpPr txBox="1"/>
          <p:nvPr/>
        </p:nvSpPr>
        <p:spPr>
          <a:xfrm>
            <a:off x="5137611" y="5547360"/>
            <a:ext cx="1615083" cy="646331"/>
          </a:xfrm>
          <a:prstGeom prst="rect">
            <a:avLst/>
          </a:prstGeom>
          <a:noFill/>
        </p:spPr>
        <p:txBody>
          <a:bodyPr wrap="none" rtlCol="0">
            <a:spAutoFit/>
          </a:bodyPr>
          <a:lstStyle/>
          <a:p>
            <a:r>
              <a:rPr lang="en-US" dirty="0" smtClean="0"/>
              <a:t>ID vulnerable </a:t>
            </a:r>
          </a:p>
          <a:p>
            <a:r>
              <a:rPr lang="en-US" dirty="0"/>
              <a:t>s</a:t>
            </a:r>
            <a:r>
              <a:rPr lang="en-US" dirty="0" smtClean="0"/>
              <a:t>ites &amp; zones </a:t>
            </a:r>
            <a:endParaRPr lang="en-US" dirty="0"/>
          </a:p>
        </p:txBody>
      </p:sp>
      <p:sp>
        <p:nvSpPr>
          <p:cNvPr id="10" name="TextBox 9"/>
          <p:cNvSpPr txBox="1"/>
          <p:nvPr/>
        </p:nvSpPr>
        <p:spPr>
          <a:xfrm>
            <a:off x="6899131" y="1757678"/>
            <a:ext cx="1787669" cy="646331"/>
          </a:xfrm>
          <a:prstGeom prst="rect">
            <a:avLst/>
          </a:prstGeom>
          <a:noFill/>
        </p:spPr>
        <p:txBody>
          <a:bodyPr wrap="none" rtlCol="0">
            <a:spAutoFit/>
          </a:bodyPr>
          <a:lstStyle/>
          <a:p>
            <a:r>
              <a:rPr lang="en-US" dirty="0" smtClean="0"/>
              <a:t>From a distance </a:t>
            </a:r>
          </a:p>
          <a:p>
            <a:r>
              <a:rPr lang="en-US" dirty="0" smtClean="0"/>
              <a:t>seasons matter</a:t>
            </a:r>
            <a:endParaRPr lang="en-US" dirty="0"/>
          </a:p>
        </p:txBody>
      </p:sp>
      <p:sp>
        <p:nvSpPr>
          <p:cNvPr id="12" name="TextBox 11"/>
          <p:cNvSpPr txBox="1"/>
          <p:nvPr/>
        </p:nvSpPr>
        <p:spPr>
          <a:xfrm>
            <a:off x="3450506" y="4294768"/>
            <a:ext cx="2477254" cy="369332"/>
          </a:xfrm>
          <a:prstGeom prst="rect">
            <a:avLst/>
          </a:prstGeom>
          <a:noFill/>
        </p:spPr>
        <p:txBody>
          <a:bodyPr wrap="square" rtlCol="0">
            <a:spAutoFit/>
          </a:bodyPr>
          <a:lstStyle/>
          <a:p>
            <a:r>
              <a:rPr lang="en-US" dirty="0" smtClean="0"/>
              <a:t>Forest history- legacy</a:t>
            </a:r>
            <a:endParaRPr lang="en-US" dirty="0"/>
          </a:p>
        </p:txBody>
      </p:sp>
      <p:sp>
        <p:nvSpPr>
          <p:cNvPr id="13" name="TextBox 12"/>
          <p:cNvSpPr txBox="1"/>
          <p:nvPr/>
        </p:nvSpPr>
        <p:spPr>
          <a:xfrm>
            <a:off x="739905" y="6193691"/>
            <a:ext cx="3561041" cy="369332"/>
          </a:xfrm>
          <a:prstGeom prst="rect">
            <a:avLst/>
          </a:prstGeom>
          <a:noFill/>
        </p:spPr>
        <p:txBody>
          <a:bodyPr wrap="none" rtlCol="0">
            <a:spAutoFit/>
          </a:bodyPr>
          <a:lstStyle/>
          <a:p>
            <a:r>
              <a:rPr lang="en-US" dirty="0" smtClean="0"/>
              <a:t>Changing </a:t>
            </a:r>
            <a:r>
              <a:rPr lang="en-US" dirty="0" err="1" smtClean="0"/>
              <a:t>ecotones</a:t>
            </a:r>
            <a:r>
              <a:rPr lang="en-US" dirty="0" smtClean="0"/>
              <a:t> &amp; landscapes</a:t>
            </a:r>
            <a:endParaRPr lang="en-US" dirty="0"/>
          </a:p>
        </p:txBody>
      </p:sp>
    </p:spTree>
    <p:extLst>
      <p:ext uri="{BB962C8B-B14F-4D97-AF65-F5344CB8AC3E}">
        <p14:creationId xmlns:p14="http://schemas.microsoft.com/office/powerpoint/2010/main" val="2106013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964176"/>
            <a:ext cx="8338443" cy="5514619"/>
          </a:xfrm>
        </p:spPr>
        <p:txBody>
          <a:bodyPr>
            <a:normAutofit fontScale="92500" lnSpcReduction="20000"/>
          </a:bodyPr>
          <a:lstStyle/>
          <a:p>
            <a:r>
              <a:rPr lang="en-US" sz="3000" b="1" u="sng" dirty="0" smtClean="0">
                <a:solidFill>
                  <a:srgbClr val="6BFC9B"/>
                </a:solidFill>
              </a:rPr>
              <a:t>What</a:t>
            </a:r>
            <a:r>
              <a:rPr lang="en-US" sz="3000" b="1" dirty="0" smtClean="0">
                <a:solidFill>
                  <a:srgbClr val="6BFC9B"/>
                </a:solidFill>
              </a:rPr>
              <a:t>: Local photography that can contribute to local CFC monitoring </a:t>
            </a:r>
          </a:p>
          <a:p>
            <a:pPr marL="0" indent="0">
              <a:buNone/>
            </a:pPr>
            <a:r>
              <a:rPr lang="en-US" dirty="0" smtClean="0"/>
              <a:t>		+ Place</a:t>
            </a:r>
            <a:r>
              <a:rPr lang="en-US" dirty="0"/>
              <a:t>-based </a:t>
            </a:r>
            <a:r>
              <a:rPr lang="en-US" dirty="0" smtClean="0"/>
              <a:t>sites, V-Plots</a:t>
            </a:r>
          </a:p>
          <a:p>
            <a:pPr marL="0" indent="0">
              <a:buNone/>
            </a:pPr>
            <a:r>
              <a:rPr lang="en-US" dirty="0" smtClean="0"/>
              <a:t>		+ Local islands </a:t>
            </a:r>
            <a:r>
              <a:rPr lang="en-US" dirty="0"/>
              <a:t>in the </a:t>
            </a:r>
            <a:r>
              <a:rPr lang="en-US" dirty="0" smtClean="0"/>
              <a:t>sky</a:t>
            </a:r>
          </a:p>
          <a:p>
            <a:pPr marL="0" indent="0">
              <a:buNone/>
            </a:pPr>
            <a:r>
              <a:rPr lang="en-US" dirty="0"/>
              <a:t>	</a:t>
            </a:r>
            <a:r>
              <a:rPr lang="en-US" dirty="0" smtClean="0"/>
              <a:t>	+ Sites at “high </a:t>
            </a:r>
            <a:r>
              <a:rPr lang="en-US" dirty="0"/>
              <a:t>risk” </a:t>
            </a:r>
            <a:r>
              <a:rPr lang="en-US" dirty="0" smtClean="0"/>
              <a:t>for migration N</a:t>
            </a:r>
          </a:p>
          <a:p>
            <a:pPr marL="0" indent="0">
              <a:buNone/>
            </a:pPr>
            <a:r>
              <a:rPr lang="en-US" dirty="0" smtClean="0"/>
              <a:t> 		+ Species </a:t>
            </a:r>
            <a:r>
              <a:rPr lang="en-US" dirty="0"/>
              <a:t>“at the edge” of natural </a:t>
            </a:r>
            <a:r>
              <a:rPr lang="en-US" dirty="0" smtClean="0"/>
              <a:t>range</a:t>
            </a:r>
          </a:p>
          <a:p>
            <a:pPr marL="0" indent="0">
              <a:buNone/>
            </a:pPr>
            <a:r>
              <a:rPr lang="en-US" dirty="0"/>
              <a:t>	</a:t>
            </a:r>
            <a:r>
              <a:rPr lang="en-US" dirty="0" smtClean="0"/>
              <a:t>	+ Highly fragmented forests</a:t>
            </a:r>
          </a:p>
          <a:p>
            <a:pPr marL="0" indent="0">
              <a:buNone/>
            </a:pPr>
            <a:r>
              <a:rPr lang="en-US" dirty="0" smtClean="0"/>
              <a:t> 		+ Woodlots and town forests</a:t>
            </a:r>
          </a:p>
          <a:p>
            <a:pPr marL="0" indent="0">
              <a:buNone/>
            </a:pPr>
            <a:r>
              <a:rPr lang="en-US" dirty="0" smtClean="0"/>
              <a:t>		+ Conservation lands, etc., etc. </a:t>
            </a:r>
          </a:p>
          <a:p>
            <a:r>
              <a:rPr lang="en-US" sz="3000" b="1" u="sng" dirty="0" smtClean="0">
                <a:solidFill>
                  <a:srgbClr val="6BFC9B"/>
                </a:solidFill>
              </a:rPr>
              <a:t>Who:</a:t>
            </a:r>
            <a:endParaRPr lang="en-US" sz="3000" b="1" dirty="0" smtClean="0">
              <a:solidFill>
                <a:srgbClr val="6BFC9B"/>
              </a:solidFill>
            </a:endParaRPr>
          </a:p>
          <a:p>
            <a:pPr marL="0" indent="0">
              <a:buNone/>
            </a:pPr>
            <a:r>
              <a:rPr lang="en-US" dirty="0" smtClean="0"/>
              <a:t>	Collaborations of  interest...scientists... citizens... 	communities... kids &amp; families... cameras in hand... 	a web-platform to document-share findings... </a:t>
            </a:r>
          </a:p>
          <a:p>
            <a:pPr marL="0" indent="0">
              <a:buNone/>
            </a:pPr>
            <a:endParaRPr lang="en-US" sz="900" dirty="0" smtClean="0"/>
          </a:p>
          <a:p>
            <a:r>
              <a:rPr lang="en-US" sz="2800" b="1" u="sng" dirty="0">
                <a:solidFill>
                  <a:srgbClr val="6BFC9B"/>
                </a:solidFill>
              </a:rPr>
              <a:t>Why</a:t>
            </a:r>
            <a:r>
              <a:rPr lang="en-US" sz="2800" b="1" u="sng" dirty="0" smtClean="0">
                <a:solidFill>
                  <a:srgbClr val="6BFC9B"/>
                </a:solidFill>
              </a:rPr>
              <a:t>:</a:t>
            </a:r>
            <a:r>
              <a:rPr lang="en-US" dirty="0" smtClean="0"/>
              <a:t>	</a:t>
            </a:r>
          </a:p>
          <a:p>
            <a:pPr marL="0" indent="0">
              <a:buNone/>
            </a:pPr>
            <a:endParaRPr lang="en-US" dirty="0"/>
          </a:p>
        </p:txBody>
      </p:sp>
      <p:sp>
        <p:nvSpPr>
          <p:cNvPr id="3" name="Title 2"/>
          <p:cNvSpPr>
            <a:spLocks noGrp="1"/>
          </p:cNvSpPr>
          <p:nvPr>
            <p:ph type="title"/>
          </p:nvPr>
        </p:nvSpPr>
        <p:spPr>
          <a:xfrm>
            <a:off x="254526" y="152400"/>
            <a:ext cx="8686800" cy="788260"/>
          </a:xfrm>
        </p:spPr>
        <p:txBody>
          <a:bodyPr>
            <a:normAutofit fontScale="90000"/>
          </a:bodyPr>
          <a:lstStyle/>
          <a:p>
            <a:pPr algn="ctr"/>
            <a:r>
              <a:rPr lang="en-US" b="1" u="sng" dirty="0" smtClean="0"/>
              <a:t>Place-Based Photographic Monitoring </a:t>
            </a:r>
            <a:endParaRPr lang="en-US" b="1" u="sng" dirty="0"/>
          </a:p>
        </p:txBody>
      </p:sp>
    </p:spTree>
    <p:extLst>
      <p:ext uri="{BB962C8B-B14F-4D97-AF65-F5344CB8AC3E}">
        <p14:creationId xmlns:p14="http://schemas.microsoft.com/office/powerpoint/2010/main" val="23533943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82561"/>
            <a:ext cx="8397238" cy="5975439"/>
          </a:xfrm>
        </p:spPr>
        <p:txBody>
          <a:bodyPr>
            <a:normAutofit lnSpcReduction="10000"/>
          </a:bodyPr>
          <a:lstStyle/>
          <a:p>
            <a:r>
              <a:rPr lang="en-US" sz="1800" dirty="0" smtClean="0"/>
              <a:t>Bennett, Eric, </a:t>
            </a:r>
            <a:r>
              <a:rPr lang="en-US" sz="1800" dirty="0"/>
              <a:t>“Order in Chaos</a:t>
            </a:r>
            <a:r>
              <a:rPr lang="en-US" sz="1800" dirty="0" smtClean="0"/>
              <a:t>”, Nature Photographers Network, 2018.                                                           (https://</a:t>
            </a:r>
            <a:r>
              <a:rPr lang="en-US" sz="1800" dirty="0" err="1" smtClean="0"/>
              <a:t>naturephotographersnetwork</a:t>
            </a:r>
            <a:r>
              <a:rPr lang="en-US" sz="1800" dirty="0" smtClean="0"/>
              <a:t>) </a:t>
            </a:r>
          </a:p>
          <a:p>
            <a:endParaRPr lang="en-US" sz="800" dirty="0" smtClean="0"/>
          </a:p>
          <a:p>
            <a:r>
              <a:rPr lang="en-US" sz="1800" dirty="0" smtClean="0"/>
              <a:t>R</a:t>
            </a:r>
            <a:r>
              <a:rPr lang="en-US" sz="1800" dirty="0"/>
              <a:t>. </a:t>
            </a:r>
            <a:r>
              <a:rPr lang="en-US" sz="1800" dirty="0" err="1" smtClean="0"/>
              <a:t>Bierman</a:t>
            </a:r>
            <a:r>
              <a:rPr lang="en-US" sz="1800" dirty="0"/>
              <a:t>,</a:t>
            </a:r>
            <a:r>
              <a:rPr lang="en-US" sz="1800" dirty="0" smtClean="0"/>
              <a:t> </a:t>
            </a:r>
            <a:r>
              <a:rPr lang="en-US" sz="1800" dirty="0" err="1" smtClean="0"/>
              <a:t>et.al</a:t>
            </a:r>
            <a:r>
              <a:rPr lang="en-US" sz="1800" dirty="0" smtClean="0"/>
              <a:t>, </a:t>
            </a:r>
            <a:r>
              <a:rPr lang="en-US" sz="1800" dirty="0"/>
              <a:t>“Old Images Record Landscape Change Through Time</a:t>
            </a:r>
            <a:r>
              <a:rPr lang="en-US" sz="1800" dirty="0" smtClean="0"/>
              <a:t>”. University of Vermont, GSA, 2005.</a:t>
            </a:r>
          </a:p>
          <a:p>
            <a:pPr marL="0" indent="0">
              <a:buNone/>
            </a:pPr>
            <a:endParaRPr lang="en-US" sz="800" dirty="0" smtClean="0"/>
          </a:p>
          <a:p>
            <a:r>
              <a:rPr lang="en-US" sz="1800" dirty="0" smtClean="0"/>
              <a:t>Allen, C. &amp; </a:t>
            </a:r>
            <a:r>
              <a:rPr lang="en-US" sz="1800" dirty="0" err="1" smtClean="0"/>
              <a:t>Breshears</a:t>
            </a:r>
            <a:r>
              <a:rPr lang="en-US" sz="1800" dirty="0" smtClean="0"/>
              <a:t>, D., </a:t>
            </a:r>
            <a:r>
              <a:rPr lang="en-US" sz="1800" dirty="0"/>
              <a:t>“Drought-Induced Shift of a Forest Woodland </a:t>
            </a:r>
            <a:r>
              <a:rPr lang="en-US" sz="1800" dirty="0" err="1"/>
              <a:t>Ecotone</a:t>
            </a:r>
            <a:r>
              <a:rPr lang="en-US" sz="1800" dirty="0" smtClean="0"/>
              <a:t>”. National Academy of Academy of  Sciences, December 1998.</a:t>
            </a:r>
          </a:p>
          <a:p>
            <a:endParaRPr lang="en-US" sz="800" dirty="0"/>
          </a:p>
          <a:p>
            <a:r>
              <a:rPr lang="en-US" sz="1800" dirty="0" err="1" smtClean="0"/>
              <a:t>Sonnentag</a:t>
            </a:r>
            <a:r>
              <a:rPr lang="en-US" sz="1800" dirty="0" smtClean="0"/>
              <a:t>, Oliver, </a:t>
            </a:r>
            <a:r>
              <a:rPr lang="en-US" sz="1800" dirty="0" err="1" smtClean="0"/>
              <a:t>et.al</a:t>
            </a:r>
            <a:r>
              <a:rPr lang="en-US" sz="1800" dirty="0" smtClean="0"/>
              <a:t>, “Digital Repeat Photography for </a:t>
            </a:r>
            <a:r>
              <a:rPr lang="en-US" sz="1800" dirty="0" err="1" smtClean="0"/>
              <a:t>Phenological</a:t>
            </a:r>
            <a:r>
              <a:rPr lang="en-US" sz="1800" dirty="0" smtClean="0"/>
              <a:t> Research in Forest Ecosystems”. ELSEVIER </a:t>
            </a:r>
            <a:r>
              <a:rPr lang="en-US" sz="1800" dirty="0"/>
              <a:t>September </a:t>
            </a:r>
            <a:r>
              <a:rPr lang="en-US" sz="1800" dirty="0" smtClean="0"/>
              <a:t>2011.</a:t>
            </a:r>
          </a:p>
          <a:p>
            <a:endParaRPr lang="en-US" sz="800" dirty="0"/>
          </a:p>
          <a:p>
            <a:r>
              <a:rPr lang="en-US" sz="1800" dirty="0" smtClean="0"/>
              <a:t>Kelley, Ronald, “Forest Canopy Health-Photographic Method for Monitoring”. Vermont Department of Forests, Parks, Recreation, 1993 </a:t>
            </a:r>
          </a:p>
          <a:p>
            <a:endParaRPr lang="en-US" sz="800" dirty="0" smtClean="0"/>
          </a:p>
          <a:p>
            <a:r>
              <a:rPr lang="en-US" sz="1800" dirty="0" err="1" smtClean="0"/>
              <a:t>Karunungan</a:t>
            </a:r>
            <a:r>
              <a:rPr lang="en-US" sz="1800" dirty="0" smtClean="0"/>
              <a:t>, Renee’ and </a:t>
            </a:r>
            <a:r>
              <a:rPr lang="en-US" sz="1800" dirty="0" err="1" smtClean="0"/>
              <a:t>Rashi</a:t>
            </a:r>
            <a:r>
              <a:rPr lang="en-US" sz="1800" dirty="0" smtClean="0"/>
              <a:t>, </a:t>
            </a:r>
            <a:r>
              <a:rPr lang="en-US" sz="1800" dirty="0" err="1" smtClean="0"/>
              <a:t>Probal</a:t>
            </a:r>
            <a:r>
              <a:rPr lang="en-US" sz="1800" dirty="0" smtClean="0"/>
              <a:t>, “Can Photography Change the Way We See Climate Change?’ April 19, 2018</a:t>
            </a:r>
          </a:p>
          <a:p>
            <a:endParaRPr lang="en-US" sz="800" dirty="0"/>
          </a:p>
          <a:p>
            <a:r>
              <a:rPr lang="en-US" sz="1800" dirty="0" smtClean="0"/>
              <a:t>Porter, Eliot and </a:t>
            </a:r>
            <a:r>
              <a:rPr lang="en-US" sz="1800" dirty="0" err="1" smtClean="0"/>
              <a:t>Gleick</a:t>
            </a:r>
            <a:r>
              <a:rPr lang="en-US" sz="1800" dirty="0" smtClean="0"/>
              <a:t>, James, “Natures Chaos”. Viking Penguin Books, 1990</a:t>
            </a:r>
          </a:p>
          <a:p>
            <a:endParaRPr lang="en-US" sz="1800" dirty="0"/>
          </a:p>
          <a:p>
            <a:r>
              <a:rPr lang="en-US" sz="1800" dirty="0" smtClean="0"/>
              <a:t>FB: The 1942-2016 Forest </a:t>
            </a:r>
          </a:p>
          <a:p>
            <a:pPr marL="0" indent="0">
              <a:buNone/>
            </a:pPr>
            <a:endParaRPr lang="en-US" sz="1800" b="1" dirty="0" smtClean="0">
              <a:hlinkClick r:id="rId3"/>
            </a:endParaRPr>
          </a:p>
          <a:p>
            <a:endParaRPr lang="en-US" sz="1800" b="1" dirty="0">
              <a:hlinkClick r:id="rId3"/>
            </a:endParaRPr>
          </a:p>
          <a:p>
            <a:endParaRPr lang="en-US" sz="1800" dirty="0"/>
          </a:p>
        </p:txBody>
      </p:sp>
      <p:sp>
        <p:nvSpPr>
          <p:cNvPr id="3" name="Title 2"/>
          <p:cNvSpPr>
            <a:spLocks noGrp="1"/>
          </p:cNvSpPr>
          <p:nvPr>
            <p:ph type="title"/>
          </p:nvPr>
        </p:nvSpPr>
        <p:spPr>
          <a:xfrm>
            <a:off x="457200" y="152400"/>
            <a:ext cx="8229600" cy="576612"/>
          </a:xfrm>
        </p:spPr>
        <p:txBody>
          <a:bodyPr>
            <a:noAutofit/>
          </a:bodyPr>
          <a:lstStyle/>
          <a:p>
            <a:pPr algn="ctr"/>
            <a:r>
              <a:rPr lang="en-US" sz="3600" dirty="0" smtClean="0"/>
              <a:t>References</a:t>
            </a:r>
            <a:endParaRPr lang="en-US" sz="3600" dirty="0"/>
          </a:p>
        </p:txBody>
      </p:sp>
    </p:spTree>
    <p:extLst>
      <p:ext uri="{BB962C8B-B14F-4D97-AF65-F5344CB8AC3E}">
        <p14:creationId xmlns:p14="http://schemas.microsoft.com/office/powerpoint/2010/main" val="81113625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14128"/>
            <a:ext cx="8229600" cy="2456854"/>
          </a:xfrm>
        </p:spPr>
        <p:txBody>
          <a:bodyPr/>
          <a:lstStyle/>
          <a:p>
            <a:r>
              <a:rPr lang="en-US" sz="2800" i="1" dirty="0">
                <a:solidFill>
                  <a:schemeClr val="tx2">
                    <a:lumMod val="75000"/>
                  </a:schemeClr>
                </a:solidFill>
              </a:rPr>
              <a:t>Speak to </a:t>
            </a:r>
            <a:r>
              <a:rPr lang="en-US" sz="2800" i="1" dirty="0" smtClean="0">
                <a:solidFill>
                  <a:schemeClr val="tx2">
                    <a:lumMod val="75000"/>
                  </a:schemeClr>
                </a:solidFill>
              </a:rPr>
              <a:t>- illustrate - the qualitative value </a:t>
            </a:r>
            <a:r>
              <a:rPr lang="en-US" sz="2800" i="1" dirty="0">
                <a:solidFill>
                  <a:schemeClr val="tx2">
                    <a:lumMod val="75000"/>
                  </a:schemeClr>
                </a:solidFill>
              </a:rPr>
              <a:t>of still image photography in documenting </a:t>
            </a:r>
            <a:r>
              <a:rPr lang="en-US" sz="2800" i="1" dirty="0" smtClean="0">
                <a:solidFill>
                  <a:schemeClr val="tx2">
                    <a:lumMod val="75000"/>
                  </a:schemeClr>
                </a:solidFill>
              </a:rPr>
              <a:t>forests and possible applications to CFC. </a:t>
            </a:r>
            <a:endParaRPr lang="en-US" sz="2400" i="1" dirty="0">
              <a:solidFill>
                <a:schemeClr val="tx2">
                  <a:lumMod val="75000"/>
                </a:schemeClr>
              </a:solidFill>
            </a:endParaRPr>
          </a:p>
          <a:p>
            <a:endParaRPr lang="en-US" dirty="0">
              <a:solidFill>
                <a:schemeClr val="tx2">
                  <a:lumMod val="75000"/>
                </a:schemeClr>
              </a:solidFill>
            </a:endParaRPr>
          </a:p>
        </p:txBody>
      </p:sp>
      <p:sp>
        <p:nvSpPr>
          <p:cNvPr id="4" name="Title 2"/>
          <p:cNvSpPr>
            <a:spLocks noGrp="1"/>
          </p:cNvSpPr>
          <p:nvPr>
            <p:ph type="title"/>
          </p:nvPr>
        </p:nvSpPr>
        <p:spPr>
          <a:xfrm>
            <a:off x="457200" y="152400"/>
            <a:ext cx="8229600" cy="661727"/>
          </a:xfrm>
        </p:spPr>
        <p:txBody>
          <a:bodyPr>
            <a:normAutofit fontScale="90000"/>
          </a:bodyPr>
          <a:lstStyle/>
          <a:p>
            <a:pPr algn="ctr"/>
            <a:r>
              <a:rPr lang="en-US" b="1" u="sng" dirty="0" smtClean="0"/>
              <a:t>The Map... December 13, 2019</a:t>
            </a:r>
            <a:endParaRPr lang="en-US" b="1" u="sng" dirty="0"/>
          </a:p>
        </p:txBody>
      </p:sp>
      <p:sp>
        <p:nvSpPr>
          <p:cNvPr id="5" name="Content Placeholder 1"/>
          <p:cNvSpPr txBox="1">
            <a:spLocks/>
          </p:cNvSpPr>
          <p:nvPr/>
        </p:nvSpPr>
        <p:spPr>
          <a:xfrm>
            <a:off x="714953" y="2434511"/>
            <a:ext cx="7619659" cy="4173828"/>
          </a:xfrm>
          <a:prstGeom prst="rect">
            <a:avLst/>
          </a:prstGeom>
        </p:spPr>
        <p:txBody>
          <a:bodyPr vert="horz">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514350" indent="-514350">
              <a:buAutoNum type="alphaUcPeriod"/>
            </a:pPr>
            <a:r>
              <a:rPr lang="en-US" dirty="0"/>
              <a:t>F</a:t>
            </a:r>
            <a:r>
              <a:rPr lang="en-US" dirty="0" smtClean="0"/>
              <a:t>orest photography and human connections</a:t>
            </a:r>
          </a:p>
          <a:p>
            <a:pPr marL="514350" indent="-514350">
              <a:buAutoNum type="alphaUcPeriod"/>
            </a:pPr>
            <a:endParaRPr lang="en-US" sz="800" dirty="0" smtClean="0"/>
          </a:p>
          <a:p>
            <a:pPr marL="514350" indent="-514350">
              <a:buAutoNum type="alphaUcPeriod"/>
            </a:pPr>
            <a:r>
              <a:rPr lang="en-US" dirty="0" smtClean="0"/>
              <a:t>Practices that yield high quality visual data</a:t>
            </a:r>
          </a:p>
          <a:p>
            <a:pPr marL="514350" indent="-514350">
              <a:buAutoNum type="alphaUcPeriod"/>
            </a:pPr>
            <a:endParaRPr lang="en-US" sz="900" dirty="0" smtClean="0"/>
          </a:p>
          <a:p>
            <a:pPr marL="514350" indent="-514350">
              <a:buAutoNum type="alphaUcPeriod"/>
            </a:pPr>
            <a:r>
              <a:rPr lang="en-US" dirty="0" smtClean="0"/>
              <a:t> </a:t>
            </a:r>
            <a:r>
              <a:rPr lang="en-US" dirty="0"/>
              <a:t>D</a:t>
            </a:r>
            <a:r>
              <a:rPr lang="en-US" dirty="0" smtClean="0"/>
              <a:t>ocumentation of 50 years of change</a:t>
            </a:r>
          </a:p>
          <a:p>
            <a:pPr marL="514350" indent="-514350">
              <a:buAutoNum type="alphaUcPeriod"/>
            </a:pPr>
            <a:endParaRPr lang="en-US" sz="900" dirty="0"/>
          </a:p>
          <a:p>
            <a:pPr marL="514350" indent="-514350">
              <a:buAutoNum type="alphaUcPeriod"/>
            </a:pPr>
            <a:r>
              <a:rPr lang="en-US" dirty="0" smtClean="0"/>
              <a:t> Possible applications of still photography to    place-based CFC monitoring that engages citizens, 	communities, scientists. </a:t>
            </a:r>
            <a:endParaRPr lang="en-US" sz="900" u="sng" dirty="0" smtClean="0"/>
          </a:p>
          <a:p>
            <a:pPr marL="0" indent="0">
              <a:buNone/>
            </a:pPr>
            <a:r>
              <a:rPr lang="en-US" u="sng" dirty="0" smtClean="0"/>
              <a:t>Q&amp;A</a:t>
            </a:r>
            <a:r>
              <a:rPr lang="en-US" dirty="0" smtClean="0"/>
              <a:t> </a:t>
            </a:r>
            <a:endParaRPr lang="en-US" dirty="0"/>
          </a:p>
        </p:txBody>
      </p:sp>
    </p:spTree>
    <p:extLst>
      <p:ext uri="{BB962C8B-B14F-4D97-AF65-F5344CB8AC3E}">
        <p14:creationId xmlns:p14="http://schemas.microsoft.com/office/powerpoint/2010/main" val="23634807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GF S.Wassataquoik Bend copy copy copy.jpg"/>
          <p:cNvPicPr>
            <a:picLocks noGrp="1" noChangeAspect="1"/>
          </p:cNvPicPr>
          <p:nvPr>
            <p:ph idx="1"/>
          </p:nvPr>
        </p:nvPicPr>
        <p:blipFill>
          <a:blip r:embed="rId3">
            <a:extLst>
              <a:ext uri="{28A0092B-C50C-407E-A947-70E740481C1C}">
                <a14:useLocalDpi xmlns:a14="http://schemas.microsoft.com/office/drawing/2010/main" val="0"/>
              </a:ext>
            </a:extLst>
          </a:blip>
          <a:srcRect t="10937" b="10937"/>
          <a:stretch>
            <a:fillRect/>
          </a:stretch>
        </p:blipFill>
        <p:spPr>
          <a:xfrm>
            <a:off x="457200" y="846593"/>
            <a:ext cx="8229600" cy="5419963"/>
          </a:xfrm>
        </p:spPr>
      </p:pic>
      <p:pic>
        <p:nvPicPr>
          <p:cNvPr id="5" name="Picture 4" descr="IMG_589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038" y="1030581"/>
            <a:ext cx="7772839" cy="5071951"/>
          </a:xfrm>
          <a:prstGeom prst="rect">
            <a:avLst/>
          </a:prstGeom>
        </p:spPr>
      </p:pic>
      <p:pic>
        <p:nvPicPr>
          <p:cNvPr id="6" name="Picture 5" descr="IMG_5900.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425" y="1030581"/>
            <a:ext cx="7796452" cy="5071951"/>
          </a:xfrm>
          <a:prstGeom prst="rect">
            <a:avLst/>
          </a:prstGeom>
        </p:spPr>
      </p:pic>
      <p:pic>
        <p:nvPicPr>
          <p:cNvPr id="7" name="Picture 6" descr="RLM F12-18958-01-20_edited-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470" y="1205049"/>
            <a:ext cx="7302264" cy="4681919"/>
          </a:xfrm>
          <a:prstGeom prst="rect">
            <a:avLst/>
          </a:prstGeom>
        </p:spPr>
      </p:pic>
      <p:pic>
        <p:nvPicPr>
          <p:cNvPr id="8" name="Picture 7" descr="RLM F12a-18958-01-1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271" y="1416698"/>
            <a:ext cx="6432110" cy="4215504"/>
          </a:xfrm>
          <a:prstGeom prst="rect">
            <a:avLst/>
          </a:prstGeom>
        </p:spPr>
      </p:pic>
      <p:sp>
        <p:nvSpPr>
          <p:cNvPr id="9" name="Title 2"/>
          <p:cNvSpPr>
            <a:spLocks noGrp="1"/>
          </p:cNvSpPr>
          <p:nvPr>
            <p:ph type="title"/>
          </p:nvPr>
        </p:nvSpPr>
        <p:spPr>
          <a:xfrm>
            <a:off x="457200" y="129342"/>
            <a:ext cx="8442438" cy="573177"/>
          </a:xfrm>
        </p:spPr>
        <p:txBody>
          <a:bodyPr>
            <a:normAutofit fontScale="90000"/>
          </a:bodyPr>
          <a:lstStyle/>
          <a:p>
            <a:pPr algn="ctr"/>
            <a:r>
              <a:rPr lang="en-US" b="1" u="sng" dirty="0" smtClean="0"/>
              <a:t>OGF: Human </a:t>
            </a:r>
            <a:r>
              <a:rPr lang="en-US" b="1" u="sng" dirty="0"/>
              <a:t>I</a:t>
            </a:r>
            <a:r>
              <a:rPr lang="en-US" b="1" u="sng" dirty="0" smtClean="0"/>
              <a:t>nterest &amp; Legacy...  </a:t>
            </a:r>
            <a:endParaRPr lang="en-US" b="1" u="sng" dirty="0"/>
          </a:p>
        </p:txBody>
      </p:sp>
      <p:sp>
        <p:nvSpPr>
          <p:cNvPr id="10" name="TextBox 9"/>
          <p:cNvSpPr txBox="1"/>
          <p:nvPr/>
        </p:nvSpPr>
        <p:spPr>
          <a:xfrm>
            <a:off x="1803400" y="6160732"/>
            <a:ext cx="5481939" cy="461665"/>
          </a:xfrm>
          <a:prstGeom prst="rect">
            <a:avLst/>
          </a:prstGeom>
          <a:noFill/>
        </p:spPr>
        <p:txBody>
          <a:bodyPr wrap="none" rtlCol="0">
            <a:spAutoFit/>
          </a:bodyPr>
          <a:lstStyle/>
          <a:p>
            <a:r>
              <a:rPr lang="en-US" sz="2400" dirty="0" smtClean="0"/>
              <a:t>1967 &gt;&gt;..........................................&lt;&lt; 2018 </a:t>
            </a:r>
            <a:endParaRPr lang="en-US" sz="2400" dirty="0"/>
          </a:p>
        </p:txBody>
      </p:sp>
    </p:spTree>
    <p:extLst>
      <p:ext uri="{BB962C8B-B14F-4D97-AF65-F5344CB8AC3E}">
        <p14:creationId xmlns:p14="http://schemas.microsoft.com/office/powerpoint/2010/main" val="36306903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3314" y="1116884"/>
            <a:ext cx="8276487" cy="5585320"/>
          </a:xfrm>
        </p:spPr>
        <p:txBody>
          <a:bodyPr>
            <a:normAutofit fontScale="77500" lnSpcReduction="20000"/>
          </a:bodyPr>
          <a:lstStyle/>
          <a:p>
            <a:r>
              <a:rPr lang="en-US" b="1" u="sng" dirty="0" smtClean="0"/>
              <a:t>Tools</a:t>
            </a:r>
            <a:r>
              <a:rPr lang="en-US" dirty="0" smtClean="0"/>
              <a:t>:  DSLR w/24-70 mm + Telephoto 70-200/300 + TRIPOD + 		     RAW/jpeg + GPS</a:t>
            </a:r>
          </a:p>
          <a:p>
            <a:endParaRPr lang="en-US" sz="1100" dirty="0" smtClean="0"/>
          </a:p>
          <a:p>
            <a:r>
              <a:rPr lang="en-US" b="1" u="sng" dirty="0" smtClean="0"/>
              <a:t>Skills</a:t>
            </a:r>
            <a:r>
              <a:rPr lang="en-US" dirty="0" smtClean="0"/>
              <a:t>:  Frame-Compose... Aperture Priority to Assess-Control </a:t>
            </a:r>
            <a:r>
              <a:rPr lang="en-US" dirty="0" err="1" smtClean="0"/>
              <a:t>DoF</a:t>
            </a:r>
            <a:r>
              <a:rPr lang="en-US" dirty="0" smtClean="0"/>
              <a:t> </a:t>
            </a:r>
            <a:endParaRPr lang="en-US" dirty="0"/>
          </a:p>
          <a:p>
            <a:pPr marL="0" indent="0">
              <a:buNone/>
            </a:pPr>
            <a:r>
              <a:rPr lang="en-US" dirty="0" smtClean="0"/>
              <a:t>	     Adjust for Hi-Lo Contrast light (+/- 3/f)... Post-processing</a:t>
            </a:r>
          </a:p>
          <a:p>
            <a:endParaRPr lang="en-US" sz="900" dirty="0" smtClean="0"/>
          </a:p>
          <a:p>
            <a:r>
              <a:rPr lang="en-US" b="1" u="sng" dirty="0" smtClean="0"/>
              <a:t>RM: Site - Scene Selection - Composition: </a:t>
            </a:r>
          </a:p>
          <a:p>
            <a:pPr marL="0" indent="0">
              <a:buNone/>
            </a:pPr>
            <a:r>
              <a:rPr lang="en-US" dirty="0" smtClean="0"/>
              <a:t>         + </a:t>
            </a:r>
            <a:r>
              <a:rPr lang="en-US" dirty="0"/>
              <a:t>C</a:t>
            </a:r>
            <a:r>
              <a:rPr lang="en-US" dirty="0" smtClean="0"/>
              <a:t>onsider what I want to capture visually </a:t>
            </a:r>
          </a:p>
          <a:p>
            <a:pPr marL="0" indent="0">
              <a:buNone/>
            </a:pPr>
            <a:r>
              <a:rPr lang="en-US" dirty="0" smtClean="0"/>
              <a:t>         + </a:t>
            </a:r>
            <a:r>
              <a:rPr lang="en-US" dirty="0"/>
              <a:t>W</a:t>
            </a:r>
            <a:r>
              <a:rPr lang="en-US" dirty="0" smtClean="0"/>
              <a:t>alk quietly - Take in </a:t>
            </a:r>
            <a:r>
              <a:rPr lang="mr-IN" dirty="0" smtClean="0"/>
              <a:t>–</a:t>
            </a:r>
            <a:r>
              <a:rPr lang="en-US" dirty="0" smtClean="0"/>
              <a:t> Immerse -Visually-in-Motion.</a:t>
            </a:r>
          </a:p>
          <a:p>
            <a:pPr marL="0" indent="0">
              <a:buNone/>
            </a:pPr>
            <a:r>
              <a:rPr lang="en-US" dirty="0" smtClean="0">
                <a:solidFill>
                  <a:srgbClr val="CCFFCC"/>
                </a:solidFill>
              </a:rPr>
              <a:t>         </a:t>
            </a:r>
            <a:r>
              <a:rPr lang="en-US" sz="3100" b="1" i="1" u="sng" dirty="0" smtClean="0">
                <a:solidFill>
                  <a:srgbClr val="6BFC9B"/>
                </a:solidFill>
              </a:rPr>
              <a:t>Something begins to visually speak to me !!!</a:t>
            </a:r>
          </a:p>
          <a:p>
            <a:pPr marL="0" indent="0">
              <a:buNone/>
            </a:pPr>
            <a:r>
              <a:rPr lang="en-US" dirty="0" smtClean="0"/>
              <a:t>         + Park the Camera - Walk the Scene - </a:t>
            </a:r>
            <a:r>
              <a:rPr lang="en-US" u="sng" dirty="0" smtClean="0"/>
              <a:t>Apply Vision 360 </a:t>
            </a:r>
          </a:p>
          <a:p>
            <a:pPr marL="0" indent="0">
              <a:buNone/>
            </a:pPr>
            <a:r>
              <a:rPr lang="en-US" dirty="0" smtClean="0"/>
              <a:t>         + Forest Structure... Hi-Lo </a:t>
            </a:r>
            <a:r>
              <a:rPr lang="en-US" dirty="0"/>
              <a:t>L</a:t>
            </a:r>
            <a:r>
              <a:rPr lang="en-US" dirty="0" smtClean="0"/>
              <a:t>ight... CFC Associations </a:t>
            </a:r>
          </a:p>
          <a:p>
            <a:pPr marL="0" indent="0">
              <a:buNone/>
            </a:pPr>
            <a:r>
              <a:rPr lang="en-US" dirty="0" smtClean="0"/>
              <a:t>         + Look </a:t>
            </a:r>
            <a:r>
              <a:rPr lang="en-US" dirty="0"/>
              <a:t>-</a:t>
            </a:r>
            <a:r>
              <a:rPr lang="en-US" dirty="0" smtClean="0"/>
              <a:t> See - Frame... Simplify - Less is More... Reframe.     </a:t>
            </a:r>
          </a:p>
          <a:p>
            <a:pPr marL="0" indent="0">
              <a:buNone/>
            </a:pPr>
            <a:r>
              <a:rPr lang="en-US" dirty="0" smtClean="0"/>
              <a:t>         + Set tripod &amp; GPS... Frame... Distraction Check... Reframe...            	Shoot +/-3 /f ... 4x Compass </a:t>
            </a:r>
            <a:r>
              <a:rPr lang="en-US" dirty="0"/>
              <a:t>R</a:t>
            </a:r>
            <a:r>
              <a:rPr lang="en-US" dirty="0" smtClean="0"/>
              <a:t>ose... Another angle... Field notes </a:t>
            </a:r>
          </a:p>
          <a:p>
            <a:pPr marL="0" indent="0">
              <a:buNone/>
            </a:pPr>
            <a:r>
              <a:rPr lang="en-US" sz="3100" b="1" i="1" u="sng" dirty="0" smtClean="0">
                <a:solidFill>
                  <a:srgbClr val="6BFC9B"/>
                </a:solidFill>
              </a:rPr>
              <a:t>GOAL</a:t>
            </a:r>
            <a:r>
              <a:rPr lang="en-US" sz="3100" b="1" i="1" u="sng" dirty="0">
                <a:solidFill>
                  <a:srgbClr val="6BFC9B"/>
                </a:solidFill>
              </a:rPr>
              <a:t>: Visually clarify and frame </a:t>
            </a:r>
            <a:r>
              <a:rPr lang="en-US" sz="3100" b="1" i="1" u="sng" dirty="0" smtClean="0">
                <a:solidFill>
                  <a:srgbClr val="6BFC9B"/>
                </a:solidFill>
              </a:rPr>
              <a:t>the forest features that you </a:t>
            </a:r>
            <a:r>
              <a:rPr lang="en-US" sz="3100" b="1" i="1" u="sng" dirty="0">
                <a:solidFill>
                  <a:srgbClr val="6BFC9B"/>
                </a:solidFill>
              </a:rPr>
              <a:t>want to bring into your CFC scene...</a:t>
            </a:r>
          </a:p>
          <a:p>
            <a:endParaRPr lang="en-US" dirty="0"/>
          </a:p>
        </p:txBody>
      </p:sp>
      <p:sp>
        <p:nvSpPr>
          <p:cNvPr id="3" name="Title 2"/>
          <p:cNvSpPr>
            <a:spLocks noGrp="1"/>
          </p:cNvSpPr>
          <p:nvPr>
            <p:ph type="title"/>
          </p:nvPr>
        </p:nvSpPr>
        <p:spPr>
          <a:xfrm>
            <a:off x="423314" y="198336"/>
            <a:ext cx="8173226" cy="608411"/>
          </a:xfrm>
        </p:spPr>
        <p:txBody>
          <a:bodyPr>
            <a:noAutofit/>
          </a:bodyPr>
          <a:lstStyle/>
          <a:p>
            <a:pPr algn="ctr"/>
            <a:r>
              <a:rPr lang="en-US" sz="3600" b="1" u="sng" dirty="0" smtClean="0"/>
              <a:t>TOOLS + SKILLS for Quality Images</a:t>
            </a:r>
            <a:endParaRPr lang="en-US" sz="3600" b="1" u="sng" dirty="0"/>
          </a:p>
        </p:txBody>
      </p:sp>
    </p:spTree>
    <p:extLst>
      <p:ext uri="{BB962C8B-B14F-4D97-AF65-F5344CB8AC3E}">
        <p14:creationId xmlns:p14="http://schemas.microsoft.com/office/powerpoint/2010/main" val="22543208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a:xfrm>
            <a:off x="557634" y="133184"/>
            <a:ext cx="8229600" cy="650394"/>
          </a:xfrm>
        </p:spPr>
        <p:txBody>
          <a:bodyPr>
            <a:normAutofit fontScale="90000"/>
          </a:bodyPr>
          <a:lstStyle/>
          <a:p>
            <a:pPr algn="ctr"/>
            <a:r>
              <a:rPr lang="en-US" sz="4400" b="1" u="sng" dirty="0" smtClean="0"/>
              <a:t>Frame - Compose for Clarity </a:t>
            </a:r>
            <a:endParaRPr lang="en-US" u="sng" dirty="0"/>
          </a:p>
        </p:txBody>
      </p:sp>
      <p:pic>
        <p:nvPicPr>
          <p:cNvPr id="4" name="Content Placeholder 3" descr="1 Visual Chaos IMG_9879 copy copy.jpg"/>
          <p:cNvPicPr>
            <a:picLocks noChangeAspect="1"/>
          </p:cNvPicPr>
          <p:nvPr/>
        </p:nvPicPr>
        <p:blipFill>
          <a:blip r:embed="rId3">
            <a:extLst>
              <a:ext uri="{28A0092B-C50C-407E-A947-70E740481C1C}">
                <a14:useLocalDpi xmlns:a14="http://schemas.microsoft.com/office/drawing/2010/main" val="0"/>
              </a:ext>
            </a:extLst>
          </a:blip>
          <a:srcRect l="-5699" r="-5699"/>
          <a:stretch>
            <a:fillRect/>
          </a:stretch>
        </p:blipFill>
        <p:spPr>
          <a:xfrm>
            <a:off x="0" y="885712"/>
            <a:ext cx="9228501" cy="5464288"/>
          </a:xfrm>
          <a:prstGeom prst="rect">
            <a:avLst/>
          </a:prstGeom>
        </p:spPr>
      </p:pic>
      <p:pic>
        <p:nvPicPr>
          <p:cNvPr id="5" name="Content Placeholder 3" descr="_MG_6446 copy copy.jpg"/>
          <p:cNvPicPr>
            <a:picLocks noChangeAspect="1"/>
          </p:cNvPicPr>
          <p:nvPr/>
        </p:nvPicPr>
        <p:blipFill>
          <a:blip r:embed="rId4">
            <a:extLst>
              <a:ext uri="{28A0092B-C50C-407E-A947-70E740481C1C}">
                <a14:useLocalDpi xmlns:a14="http://schemas.microsoft.com/office/drawing/2010/main" val="0"/>
              </a:ext>
            </a:extLst>
          </a:blip>
          <a:srcRect t="8354" b="8354"/>
          <a:stretch>
            <a:fillRect/>
          </a:stretch>
        </p:blipFill>
        <p:spPr>
          <a:xfrm>
            <a:off x="457200" y="907066"/>
            <a:ext cx="8290959" cy="5442934"/>
          </a:xfrm>
          <a:prstGeom prst="rect">
            <a:avLst/>
          </a:prstGeom>
        </p:spPr>
      </p:pic>
      <p:sp>
        <p:nvSpPr>
          <p:cNvPr id="6" name="TextBox 5"/>
          <p:cNvSpPr txBox="1"/>
          <p:nvPr/>
        </p:nvSpPr>
        <p:spPr>
          <a:xfrm>
            <a:off x="954278" y="1154668"/>
            <a:ext cx="2650109" cy="369332"/>
          </a:xfrm>
          <a:prstGeom prst="rect">
            <a:avLst/>
          </a:prstGeom>
          <a:noFill/>
        </p:spPr>
        <p:txBody>
          <a:bodyPr wrap="none" rtlCol="0">
            <a:spAutoFit/>
          </a:bodyPr>
          <a:lstStyle/>
          <a:p>
            <a:r>
              <a:rPr lang="en-US" dirty="0" smtClean="0"/>
              <a:t>(45mm; 1/125; f/8 @ 400)</a:t>
            </a:r>
            <a:endParaRPr lang="en-US" dirty="0"/>
          </a:p>
        </p:txBody>
      </p:sp>
      <p:pic>
        <p:nvPicPr>
          <p:cNvPr id="7" name="Picture 6" descr="Screen Shot 2019-11-19 at 12.09.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741" y="907066"/>
            <a:ext cx="8280418" cy="5442934"/>
          </a:xfrm>
          <a:prstGeom prst="rect">
            <a:avLst/>
          </a:prstGeom>
        </p:spPr>
      </p:pic>
      <p:sp>
        <p:nvSpPr>
          <p:cNvPr id="8" name="TextBox 7"/>
          <p:cNvSpPr txBox="1"/>
          <p:nvPr/>
        </p:nvSpPr>
        <p:spPr>
          <a:xfrm>
            <a:off x="4088512" y="4746723"/>
            <a:ext cx="4698722" cy="830997"/>
          </a:xfrm>
          <a:prstGeom prst="rect">
            <a:avLst/>
          </a:prstGeom>
          <a:noFill/>
        </p:spPr>
        <p:txBody>
          <a:bodyPr wrap="none" rtlCol="0">
            <a:spAutoFit/>
          </a:bodyPr>
          <a:lstStyle/>
          <a:p>
            <a:pPr algn="ctr"/>
            <a:r>
              <a:rPr lang="en-US" sz="2800" dirty="0" smtClean="0"/>
              <a:t>Framed for Structural Clarity</a:t>
            </a:r>
          </a:p>
          <a:p>
            <a:pPr algn="ctr"/>
            <a:r>
              <a:rPr lang="en-US" sz="2000" dirty="0" smtClean="0"/>
              <a:t>(24 mm; 1/40; f/8 @ 800) </a:t>
            </a:r>
            <a:endParaRPr lang="en-US" sz="2000" dirty="0"/>
          </a:p>
        </p:txBody>
      </p:sp>
      <p:sp>
        <p:nvSpPr>
          <p:cNvPr id="9" name="TextBox 8"/>
          <p:cNvSpPr txBox="1"/>
          <p:nvPr/>
        </p:nvSpPr>
        <p:spPr>
          <a:xfrm>
            <a:off x="2368227" y="6274415"/>
            <a:ext cx="3108393" cy="461665"/>
          </a:xfrm>
          <a:prstGeom prst="rect">
            <a:avLst/>
          </a:prstGeom>
          <a:noFill/>
        </p:spPr>
        <p:txBody>
          <a:bodyPr wrap="none" rtlCol="0">
            <a:spAutoFit/>
          </a:bodyPr>
          <a:lstStyle/>
          <a:p>
            <a:r>
              <a:rPr lang="en-US" sz="2400" dirty="0" smtClean="0"/>
              <a:t>Unedited  &lt; &gt;   Edited </a:t>
            </a:r>
            <a:endParaRPr lang="en-US" sz="2400" dirty="0"/>
          </a:p>
        </p:txBody>
      </p:sp>
    </p:spTree>
    <p:extLst>
      <p:ext uri="{BB962C8B-B14F-4D97-AF65-F5344CB8AC3E}">
        <p14:creationId xmlns:p14="http://schemas.microsoft.com/office/powerpoint/2010/main" val="3146862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0034-35_Panorama1 copy.jpg"/>
          <p:cNvPicPr>
            <a:picLocks noGrp="1" noChangeAspect="1"/>
          </p:cNvPicPr>
          <p:nvPr>
            <p:ph idx="1"/>
          </p:nvPr>
        </p:nvPicPr>
        <p:blipFill>
          <a:blip r:embed="rId3">
            <a:extLst>
              <a:ext uri="{28A0092B-C50C-407E-A947-70E740481C1C}">
                <a14:useLocalDpi xmlns:a14="http://schemas.microsoft.com/office/drawing/2010/main" val="0"/>
              </a:ext>
            </a:extLst>
          </a:blip>
          <a:srcRect t="-12004" b="-12004"/>
          <a:stretch>
            <a:fillRect/>
          </a:stretch>
        </p:blipFill>
        <p:spPr>
          <a:xfrm>
            <a:off x="421166" y="446814"/>
            <a:ext cx="8229600" cy="6473263"/>
          </a:xfrm>
        </p:spPr>
      </p:pic>
      <p:sp>
        <p:nvSpPr>
          <p:cNvPr id="3" name="Title 2"/>
          <p:cNvSpPr>
            <a:spLocks noGrp="1"/>
          </p:cNvSpPr>
          <p:nvPr>
            <p:ph type="title"/>
          </p:nvPr>
        </p:nvSpPr>
        <p:spPr>
          <a:xfrm>
            <a:off x="194118" y="140596"/>
            <a:ext cx="8734718" cy="706525"/>
          </a:xfrm>
        </p:spPr>
        <p:txBody>
          <a:bodyPr>
            <a:noAutofit/>
          </a:bodyPr>
          <a:lstStyle/>
          <a:p>
            <a:pPr algn="ctr"/>
            <a:r>
              <a:rPr lang="en-US" sz="3600" b="1" u="sng" dirty="0" smtClean="0"/>
              <a:t>Forest Composition: The Insider View</a:t>
            </a:r>
            <a:endParaRPr lang="en-US" sz="3600" b="1" u="sng" dirty="0"/>
          </a:p>
        </p:txBody>
      </p:sp>
      <p:sp>
        <p:nvSpPr>
          <p:cNvPr id="5" name="TextBox 4"/>
          <p:cNvSpPr txBox="1"/>
          <p:nvPr/>
        </p:nvSpPr>
        <p:spPr>
          <a:xfrm>
            <a:off x="2131416" y="4935757"/>
            <a:ext cx="495611" cy="369332"/>
          </a:xfrm>
          <a:prstGeom prst="rect">
            <a:avLst/>
          </a:prstGeom>
          <a:noFill/>
        </p:spPr>
        <p:txBody>
          <a:bodyPr wrap="none" rtlCol="0">
            <a:spAutoFit/>
          </a:bodyPr>
          <a:lstStyle/>
          <a:p>
            <a:r>
              <a:rPr lang="en-US" dirty="0" err="1" smtClean="0"/>
              <a:t>wp</a:t>
            </a:r>
            <a:endParaRPr lang="en-US" dirty="0"/>
          </a:p>
        </p:txBody>
      </p:sp>
      <p:sp>
        <p:nvSpPr>
          <p:cNvPr id="6" name="TextBox 5"/>
          <p:cNvSpPr txBox="1"/>
          <p:nvPr/>
        </p:nvSpPr>
        <p:spPr>
          <a:xfrm>
            <a:off x="4618068" y="4381759"/>
            <a:ext cx="495611" cy="369332"/>
          </a:xfrm>
          <a:prstGeom prst="rect">
            <a:avLst/>
          </a:prstGeom>
          <a:noFill/>
        </p:spPr>
        <p:txBody>
          <a:bodyPr wrap="none" rtlCol="0">
            <a:spAutoFit/>
          </a:bodyPr>
          <a:lstStyle/>
          <a:p>
            <a:r>
              <a:rPr lang="en-US" dirty="0" err="1" smtClean="0"/>
              <a:t>wp</a:t>
            </a:r>
            <a:endParaRPr lang="en-US" dirty="0"/>
          </a:p>
        </p:txBody>
      </p:sp>
      <p:sp>
        <p:nvSpPr>
          <p:cNvPr id="7" name="TextBox 6"/>
          <p:cNvSpPr txBox="1"/>
          <p:nvPr/>
        </p:nvSpPr>
        <p:spPr>
          <a:xfrm>
            <a:off x="5524781" y="3935907"/>
            <a:ext cx="495611" cy="369332"/>
          </a:xfrm>
          <a:prstGeom prst="rect">
            <a:avLst/>
          </a:prstGeom>
          <a:noFill/>
        </p:spPr>
        <p:txBody>
          <a:bodyPr wrap="none" rtlCol="0">
            <a:spAutoFit/>
          </a:bodyPr>
          <a:lstStyle/>
          <a:p>
            <a:r>
              <a:rPr lang="en-US" dirty="0" err="1" smtClean="0"/>
              <a:t>wp</a:t>
            </a:r>
            <a:endParaRPr lang="en-US" dirty="0"/>
          </a:p>
        </p:txBody>
      </p:sp>
      <p:sp>
        <p:nvSpPr>
          <p:cNvPr id="8" name="TextBox 7"/>
          <p:cNvSpPr txBox="1"/>
          <p:nvPr/>
        </p:nvSpPr>
        <p:spPr>
          <a:xfrm>
            <a:off x="666067" y="4935757"/>
            <a:ext cx="495047" cy="369332"/>
          </a:xfrm>
          <a:prstGeom prst="rect">
            <a:avLst/>
          </a:prstGeom>
          <a:noFill/>
        </p:spPr>
        <p:txBody>
          <a:bodyPr wrap="none" rtlCol="0">
            <a:spAutoFit/>
          </a:bodyPr>
          <a:lstStyle/>
          <a:p>
            <a:r>
              <a:rPr lang="en-US" dirty="0" err="1" smtClean="0"/>
              <a:t>wb</a:t>
            </a:r>
            <a:endParaRPr lang="en-US" dirty="0"/>
          </a:p>
        </p:txBody>
      </p:sp>
      <p:sp>
        <p:nvSpPr>
          <p:cNvPr id="9" name="TextBox 8"/>
          <p:cNvSpPr txBox="1"/>
          <p:nvPr/>
        </p:nvSpPr>
        <p:spPr>
          <a:xfrm>
            <a:off x="7851860" y="3848927"/>
            <a:ext cx="495047" cy="369332"/>
          </a:xfrm>
          <a:prstGeom prst="rect">
            <a:avLst/>
          </a:prstGeom>
          <a:noFill/>
        </p:spPr>
        <p:txBody>
          <a:bodyPr wrap="none" rtlCol="0">
            <a:spAutoFit/>
          </a:bodyPr>
          <a:lstStyle/>
          <a:p>
            <a:r>
              <a:rPr lang="en-US" dirty="0" err="1" smtClean="0"/>
              <a:t>wb</a:t>
            </a:r>
            <a:endParaRPr lang="en-US" dirty="0"/>
          </a:p>
        </p:txBody>
      </p:sp>
      <p:sp>
        <p:nvSpPr>
          <p:cNvPr id="10" name="TextBox 9"/>
          <p:cNvSpPr txBox="1"/>
          <p:nvPr/>
        </p:nvSpPr>
        <p:spPr>
          <a:xfrm>
            <a:off x="3703963" y="4566425"/>
            <a:ext cx="495611" cy="369332"/>
          </a:xfrm>
          <a:prstGeom prst="rect">
            <a:avLst/>
          </a:prstGeom>
          <a:noFill/>
        </p:spPr>
        <p:txBody>
          <a:bodyPr wrap="none" rtlCol="0">
            <a:spAutoFit/>
          </a:bodyPr>
          <a:lstStyle/>
          <a:p>
            <a:r>
              <a:rPr lang="en-US" dirty="0" err="1"/>
              <a:t>w</a:t>
            </a:r>
            <a:r>
              <a:rPr lang="en-US" dirty="0" err="1" smtClean="0"/>
              <a:t>p</a:t>
            </a:r>
            <a:endParaRPr lang="en-US" dirty="0"/>
          </a:p>
        </p:txBody>
      </p:sp>
      <p:sp>
        <p:nvSpPr>
          <p:cNvPr id="11" name="TextBox 10"/>
          <p:cNvSpPr txBox="1"/>
          <p:nvPr/>
        </p:nvSpPr>
        <p:spPr>
          <a:xfrm>
            <a:off x="8143272" y="3488475"/>
            <a:ext cx="495611" cy="369332"/>
          </a:xfrm>
          <a:prstGeom prst="rect">
            <a:avLst/>
          </a:prstGeom>
          <a:noFill/>
        </p:spPr>
        <p:txBody>
          <a:bodyPr wrap="none" rtlCol="0">
            <a:spAutoFit/>
          </a:bodyPr>
          <a:lstStyle/>
          <a:p>
            <a:r>
              <a:rPr lang="en-US" dirty="0" err="1" smtClean="0"/>
              <a:t>wp</a:t>
            </a:r>
            <a:endParaRPr lang="en-US" dirty="0"/>
          </a:p>
        </p:txBody>
      </p:sp>
      <p:sp>
        <p:nvSpPr>
          <p:cNvPr id="12" name="TextBox 11"/>
          <p:cNvSpPr txBox="1"/>
          <p:nvPr/>
        </p:nvSpPr>
        <p:spPr>
          <a:xfrm>
            <a:off x="5914447" y="3056979"/>
            <a:ext cx="407270" cy="369332"/>
          </a:xfrm>
          <a:prstGeom prst="rect">
            <a:avLst/>
          </a:prstGeom>
          <a:noFill/>
        </p:spPr>
        <p:txBody>
          <a:bodyPr wrap="none" rtlCol="0">
            <a:spAutoFit/>
          </a:bodyPr>
          <a:lstStyle/>
          <a:p>
            <a:r>
              <a:rPr lang="en-US" dirty="0" err="1" smtClean="0"/>
              <a:t>sp</a:t>
            </a:r>
            <a:endParaRPr lang="en-US" dirty="0"/>
          </a:p>
        </p:txBody>
      </p:sp>
      <p:sp>
        <p:nvSpPr>
          <p:cNvPr id="13" name="TextBox 12"/>
          <p:cNvSpPr txBox="1"/>
          <p:nvPr/>
        </p:nvSpPr>
        <p:spPr>
          <a:xfrm>
            <a:off x="3952050" y="4218259"/>
            <a:ext cx="495047" cy="369332"/>
          </a:xfrm>
          <a:prstGeom prst="rect">
            <a:avLst/>
          </a:prstGeom>
          <a:noFill/>
        </p:spPr>
        <p:txBody>
          <a:bodyPr wrap="none" rtlCol="0">
            <a:spAutoFit/>
          </a:bodyPr>
          <a:lstStyle/>
          <a:p>
            <a:r>
              <a:rPr lang="en-US" dirty="0" err="1" smtClean="0"/>
              <a:t>wb</a:t>
            </a:r>
            <a:endParaRPr lang="en-US" dirty="0"/>
          </a:p>
        </p:txBody>
      </p:sp>
      <p:sp>
        <p:nvSpPr>
          <p:cNvPr id="14" name="TextBox 13"/>
          <p:cNvSpPr txBox="1"/>
          <p:nvPr/>
        </p:nvSpPr>
        <p:spPr>
          <a:xfrm>
            <a:off x="1332135" y="4381759"/>
            <a:ext cx="407270" cy="369332"/>
          </a:xfrm>
          <a:prstGeom prst="rect">
            <a:avLst/>
          </a:prstGeom>
          <a:noFill/>
        </p:spPr>
        <p:txBody>
          <a:bodyPr wrap="none" rtlCol="0">
            <a:spAutoFit/>
          </a:bodyPr>
          <a:lstStyle/>
          <a:p>
            <a:r>
              <a:rPr lang="en-US" dirty="0" err="1" smtClean="0"/>
              <a:t>sp</a:t>
            </a:r>
            <a:endParaRPr lang="en-US" dirty="0"/>
          </a:p>
        </p:txBody>
      </p:sp>
      <p:sp>
        <p:nvSpPr>
          <p:cNvPr id="15" name="TextBox 14"/>
          <p:cNvSpPr txBox="1"/>
          <p:nvPr/>
        </p:nvSpPr>
        <p:spPr>
          <a:xfrm>
            <a:off x="5014268" y="3861459"/>
            <a:ext cx="407270" cy="369332"/>
          </a:xfrm>
          <a:prstGeom prst="rect">
            <a:avLst/>
          </a:prstGeom>
          <a:noFill/>
        </p:spPr>
        <p:txBody>
          <a:bodyPr wrap="none" rtlCol="0">
            <a:spAutoFit/>
          </a:bodyPr>
          <a:lstStyle/>
          <a:p>
            <a:r>
              <a:rPr lang="en-US" dirty="0" err="1" smtClean="0"/>
              <a:t>sp</a:t>
            </a:r>
            <a:endParaRPr lang="en-US" dirty="0"/>
          </a:p>
        </p:txBody>
      </p:sp>
      <p:sp>
        <p:nvSpPr>
          <p:cNvPr id="16" name="TextBox 15"/>
          <p:cNvSpPr txBox="1"/>
          <p:nvPr/>
        </p:nvSpPr>
        <p:spPr>
          <a:xfrm>
            <a:off x="2698775" y="4559370"/>
            <a:ext cx="428322" cy="369332"/>
          </a:xfrm>
          <a:prstGeom prst="rect">
            <a:avLst/>
          </a:prstGeom>
          <a:noFill/>
        </p:spPr>
        <p:txBody>
          <a:bodyPr wrap="none" rtlCol="0">
            <a:spAutoFit/>
          </a:bodyPr>
          <a:lstStyle/>
          <a:p>
            <a:r>
              <a:rPr lang="en-US" dirty="0" smtClean="0"/>
              <a:t>fir</a:t>
            </a:r>
            <a:endParaRPr lang="en-US" dirty="0"/>
          </a:p>
        </p:txBody>
      </p:sp>
      <p:sp>
        <p:nvSpPr>
          <p:cNvPr id="17" name="TextBox 16"/>
          <p:cNvSpPr txBox="1"/>
          <p:nvPr/>
        </p:nvSpPr>
        <p:spPr>
          <a:xfrm>
            <a:off x="6669558" y="3935907"/>
            <a:ext cx="428322" cy="369332"/>
          </a:xfrm>
          <a:prstGeom prst="rect">
            <a:avLst/>
          </a:prstGeom>
          <a:noFill/>
        </p:spPr>
        <p:txBody>
          <a:bodyPr wrap="none" rtlCol="0">
            <a:spAutoFit/>
          </a:bodyPr>
          <a:lstStyle/>
          <a:p>
            <a:r>
              <a:rPr lang="en-US" dirty="0" smtClean="0"/>
              <a:t>fir</a:t>
            </a:r>
            <a:endParaRPr lang="en-US" dirty="0"/>
          </a:p>
        </p:txBody>
      </p:sp>
      <p:sp>
        <p:nvSpPr>
          <p:cNvPr id="18" name="TextBox 17"/>
          <p:cNvSpPr txBox="1"/>
          <p:nvPr/>
        </p:nvSpPr>
        <p:spPr>
          <a:xfrm>
            <a:off x="7714950" y="5525524"/>
            <a:ext cx="428322" cy="369332"/>
          </a:xfrm>
          <a:prstGeom prst="rect">
            <a:avLst/>
          </a:prstGeom>
          <a:noFill/>
        </p:spPr>
        <p:txBody>
          <a:bodyPr wrap="none" rtlCol="0">
            <a:spAutoFit/>
          </a:bodyPr>
          <a:lstStyle/>
          <a:p>
            <a:r>
              <a:rPr lang="en-US" dirty="0" smtClean="0"/>
              <a:t>fir</a:t>
            </a:r>
            <a:endParaRPr lang="en-US" dirty="0"/>
          </a:p>
        </p:txBody>
      </p:sp>
      <p:sp>
        <p:nvSpPr>
          <p:cNvPr id="21" name="TextBox 20"/>
          <p:cNvSpPr txBox="1"/>
          <p:nvPr/>
        </p:nvSpPr>
        <p:spPr>
          <a:xfrm>
            <a:off x="8119630" y="4935757"/>
            <a:ext cx="453970" cy="523220"/>
          </a:xfrm>
          <a:prstGeom prst="rect">
            <a:avLst/>
          </a:prstGeom>
          <a:noFill/>
        </p:spPr>
        <p:txBody>
          <a:bodyPr wrap="none" rtlCol="0">
            <a:spAutoFit/>
          </a:bodyPr>
          <a:lstStyle/>
          <a:p>
            <a:r>
              <a:rPr lang="en-US" sz="2800" b="1" dirty="0">
                <a:solidFill>
                  <a:srgbClr val="FFFF00"/>
                </a:solidFill>
              </a:rPr>
              <a:t>X</a:t>
            </a:r>
          </a:p>
        </p:txBody>
      </p:sp>
      <p:sp>
        <p:nvSpPr>
          <p:cNvPr id="22" name="TextBox 21"/>
          <p:cNvSpPr txBox="1"/>
          <p:nvPr/>
        </p:nvSpPr>
        <p:spPr>
          <a:xfrm>
            <a:off x="457200" y="5905580"/>
            <a:ext cx="941283" cy="369332"/>
          </a:xfrm>
          <a:prstGeom prst="rect">
            <a:avLst/>
          </a:prstGeom>
          <a:noFill/>
        </p:spPr>
        <p:txBody>
          <a:bodyPr wrap="none" rtlCol="0">
            <a:spAutoFit/>
          </a:bodyPr>
          <a:lstStyle/>
          <a:p>
            <a:r>
              <a:rPr lang="en-US" b="1" dirty="0" smtClean="0">
                <a:solidFill>
                  <a:srgbClr val="FFFF00"/>
                </a:solidFill>
              </a:rPr>
              <a:t>3/3 &gt;&gt;&gt;</a:t>
            </a:r>
            <a:endParaRPr lang="en-US" b="1" dirty="0">
              <a:solidFill>
                <a:srgbClr val="FFFF00"/>
              </a:solidFill>
            </a:endParaRPr>
          </a:p>
        </p:txBody>
      </p:sp>
      <p:sp>
        <p:nvSpPr>
          <p:cNvPr id="23" name="TextBox 22"/>
          <p:cNvSpPr txBox="1"/>
          <p:nvPr/>
        </p:nvSpPr>
        <p:spPr>
          <a:xfrm>
            <a:off x="5467488" y="5571690"/>
            <a:ext cx="1320343" cy="646331"/>
          </a:xfrm>
          <a:prstGeom prst="rect">
            <a:avLst/>
          </a:prstGeom>
          <a:noFill/>
        </p:spPr>
        <p:txBody>
          <a:bodyPr wrap="none" rtlCol="0">
            <a:spAutoFit/>
          </a:bodyPr>
          <a:lstStyle/>
          <a:p>
            <a:r>
              <a:rPr lang="en-US" b="1" dirty="0" err="1" smtClean="0">
                <a:solidFill>
                  <a:srgbClr val="FFFF00"/>
                </a:solidFill>
              </a:rPr>
              <a:t>DoF</a:t>
            </a:r>
            <a:r>
              <a:rPr lang="en-US" b="1" dirty="0" smtClean="0">
                <a:solidFill>
                  <a:srgbClr val="FFFF00"/>
                </a:solidFill>
              </a:rPr>
              <a:t> Focus</a:t>
            </a:r>
          </a:p>
          <a:p>
            <a:pPr algn="ctr"/>
            <a:r>
              <a:rPr lang="en-US" b="1" dirty="0" smtClean="0">
                <a:solidFill>
                  <a:srgbClr val="FFFF00"/>
                </a:solidFill>
              </a:rPr>
              <a:t>    &lt; 1/3 &gt;</a:t>
            </a:r>
            <a:endParaRPr lang="en-US" b="1" dirty="0">
              <a:solidFill>
                <a:srgbClr val="FFFF00"/>
              </a:solidFill>
            </a:endParaRPr>
          </a:p>
        </p:txBody>
      </p:sp>
      <p:sp>
        <p:nvSpPr>
          <p:cNvPr id="24" name="TextBox 23"/>
          <p:cNvSpPr txBox="1"/>
          <p:nvPr/>
        </p:nvSpPr>
        <p:spPr>
          <a:xfrm>
            <a:off x="8197663" y="5905580"/>
            <a:ext cx="375937" cy="369332"/>
          </a:xfrm>
          <a:prstGeom prst="rect">
            <a:avLst/>
          </a:prstGeom>
          <a:noFill/>
        </p:spPr>
        <p:txBody>
          <a:bodyPr wrap="none" rtlCol="0">
            <a:spAutoFit/>
          </a:bodyPr>
          <a:lstStyle/>
          <a:p>
            <a:r>
              <a:rPr lang="en-US" b="1" dirty="0" smtClean="0">
                <a:solidFill>
                  <a:srgbClr val="FFFF00"/>
                </a:solidFill>
              </a:rPr>
              <a:t>O</a:t>
            </a:r>
            <a:endParaRPr lang="en-US" b="1" dirty="0">
              <a:solidFill>
                <a:srgbClr val="FFFF00"/>
              </a:solidFill>
            </a:endParaRPr>
          </a:p>
        </p:txBody>
      </p:sp>
      <p:sp>
        <p:nvSpPr>
          <p:cNvPr id="19" name="TextBox 18"/>
          <p:cNvSpPr txBox="1"/>
          <p:nvPr/>
        </p:nvSpPr>
        <p:spPr>
          <a:xfrm>
            <a:off x="5914447" y="6244352"/>
            <a:ext cx="2500316" cy="369332"/>
          </a:xfrm>
          <a:prstGeom prst="rect">
            <a:avLst/>
          </a:prstGeom>
          <a:noFill/>
        </p:spPr>
        <p:txBody>
          <a:bodyPr wrap="none" rtlCol="0">
            <a:spAutoFit/>
          </a:bodyPr>
          <a:lstStyle/>
          <a:p>
            <a:r>
              <a:rPr lang="en-US" dirty="0" smtClean="0"/>
              <a:t>41 mm; 1/125; f/8 @ 400</a:t>
            </a:r>
            <a:endParaRPr lang="en-US" dirty="0"/>
          </a:p>
        </p:txBody>
      </p:sp>
    </p:spTree>
    <p:extLst>
      <p:ext uri="{BB962C8B-B14F-4D97-AF65-F5344CB8AC3E}">
        <p14:creationId xmlns:p14="http://schemas.microsoft.com/office/powerpoint/2010/main" val="836615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dissolve">
                                      <p:cBhvr>
                                        <p:cTn id="46" dur="500"/>
                                        <p:tgtEl>
                                          <p:spTgt spid="8"/>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dissolve">
                                      <p:cBhvr>
                                        <p:cTn id="49" dur="500"/>
                                        <p:tgtEl>
                                          <p:spTgt spid="13"/>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dissolv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dissolve">
                                      <p:cBhvr>
                                        <p:cTn id="57" dur="500"/>
                                        <p:tgtEl>
                                          <p:spTgt spid="21"/>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dissolve">
                                      <p:cBhvr>
                                        <p:cTn id="60" dur="500"/>
                                        <p:tgtEl>
                                          <p:spTgt spid="24"/>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dissolve">
                                      <p:cBhvr>
                                        <p:cTn id="63" dur="500"/>
                                        <p:tgtEl>
                                          <p:spTgt spid="23"/>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dissolve">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12" y="104008"/>
            <a:ext cx="8270074" cy="949770"/>
          </a:xfrm>
        </p:spPr>
        <p:txBody>
          <a:bodyPr>
            <a:noAutofit/>
          </a:bodyPr>
          <a:lstStyle/>
          <a:p>
            <a:pPr algn="ctr"/>
            <a:r>
              <a:rPr lang="en-US" sz="3600" b="1" u="sng" dirty="0" smtClean="0"/>
              <a:t>Forest Landscapes: The Outsider View</a:t>
            </a:r>
            <a:endParaRPr lang="en-US" sz="3600" dirty="0"/>
          </a:p>
        </p:txBody>
      </p:sp>
      <p:pic>
        <p:nvPicPr>
          <p:cNvPr id="4" name="Content Placeholder 3" descr="NB Spr-Aspen  6886-87_Panorama1 copy.jpeg"/>
          <p:cNvPicPr>
            <a:picLocks noGrp="1" noChangeAspect="1"/>
          </p:cNvPicPr>
          <p:nvPr>
            <p:ph idx="1"/>
          </p:nvPr>
        </p:nvPicPr>
        <p:blipFill>
          <a:blip r:embed="rId3">
            <a:extLst>
              <a:ext uri="{28A0092B-C50C-407E-A947-70E740481C1C}">
                <a14:useLocalDpi xmlns:a14="http://schemas.microsoft.com/office/drawing/2010/main" val="0"/>
              </a:ext>
            </a:extLst>
          </a:blip>
          <a:srcRect l="10850" r="10850"/>
          <a:stretch>
            <a:fillRect/>
          </a:stretch>
        </p:blipFill>
        <p:spPr>
          <a:xfrm>
            <a:off x="457199" y="1211100"/>
            <a:ext cx="8229600" cy="4815661"/>
          </a:xfrm>
        </p:spPr>
      </p:pic>
      <p:sp>
        <p:nvSpPr>
          <p:cNvPr id="5" name="TextBox 4"/>
          <p:cNvSpPr txBox="1"/>
          <p:nvPr/>
        </p:nvSpPr>
        <p:spPr>
          <a:xfrm>
            <a:off x="2970986" y="3256213"/>
            <a:ext cx="3434203" cy="523220"/>
          </a:xfrm>
          <a:prstGeom prst="rect">
            <a:avLst/>
          </a:prstGeom>
          <a:noFill/>
        </p:spPr>
        <p:txBody>
          <a:bodyPr wrap="none" rtlCol="0">
            <a:spAutoFit/>
          </a:bodyPr>
          <a:lstStyle/>
          <a:p>
            <a:r>
              <a:rPr lang="en-US" sz="2800" dirty="0" smtClean="0"/>
              <a:t>Growing on the edge</a:t>
            </a:r>
            <a:endParaRPr lang="en-US" sz="2800" dirty="0"/>
          </a:p>
        </p:txBody>
      </p:sp>
      <p:pic>
        <p:nvPicPr>
          <p:cNvPr id="6" name="Picture 5" descr="IMG_809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1227892"/>
            <a:ext cx="8229601" cy="5103081"/>
          </a:xfrm>
          <a:prstGeom prst="rect">
            <a:avLst/>
          </a:prstGeom>
        </p:spPr>
      </p:pic>
      <p:sp>
        <p:nvSpPr>
          <p:cNvPr id="7" name="TextBox 6"/>
          <p:cNvSpPr txBox="1"/>
          <p:nvPr/>
        </p:nvSpPr>
        <p:spPr>
          <a:xfrm>
            <a:off x="457199" y="5765150"/>
            <a:ext cx="7713445" cy="523220"/>
          </a:xfrm>
          <a:prstGeom prst="rect">
            <a:avLst/>
          </a:prstGeom>
          <a:noFill/>
        </p:spPr>
        <p:txBody>
          <a:bodyPr wrap="none" rtlCol="0">
            <a:spAutoFit/>
          </a:bodyPr>
          <a:lstStyle/>
          <a:p>
            <a:r>
              <a:rPr lang="en-US" sz="2800" dirty="0" smtClean="0"/>
              <a:t>Pretty picture season, but overwhelmed by color</a:t>
            </a:r>
            <a:endParaRPr lang="en-US" sz="2800" dirty="0"/>
          </a:p>
        </p:txBody>
      </p:sp>
      <p:pic>
        <p:nvPicPr>
          <p:cNvPr id="8" name="Picture 7" descr="IMG_1102-03_Panorama1_yel.red edited-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1211100"/>
            <a:ext cx="8229600" cy="5103080"/>
          </a:xfrm>
          <a:prstGeom prst="rect">
            <a:avLst/>
          </a:prstGeom>
        </p:spPr>
      </p:pic>
      <p:sp>
        <p:nvSpPr>
          <p:cNvPr id="9" name="TextBox 8"/>
          <p:cNvSpPr txBox="1"/>
          <p:nvPr/>
        </p:nvSpPr>
        <p:spPr>
          <a:xfrm>
            <a:off x="457200" y="5756999"/>
            <a:ext cx="7745179" cy="523220"/>
          </a:xfrm>
          <a:prstGeom prst="rect">
            <a:avLst/>
          </a:prstGeom>
          <a:noFill/>
        </p:spPr>
        <p:txBody>
          <a:bodyPr wrap="none" rtlCol="0">
            <a:spAutoFit/>
          </a:bodyPr>
          <a:lstStyle/>
          <a:p>
            <a:r>
              <a:rPr lang="en-US" sz="2800" dirty="0" smtClean="0"/>
              <a:t>What new forest details emerge from this scene?</a:t>
            </a:r>
            <a:endParaRPr lang="en-US" sz="2800" dirty="0"/>
          </a:p>
        </p:txBody>
      </p:sp>
      <p:pic>
        <p:nvPicPr>
          <p:cNvPr id="10" name="Picture 9" descr="A IMG_3231_edited-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232926"/>
            <a:ext cx="8229600" cy="5081254"/>
          </a:xfrm>
          <a:prstGeom prst="rect">
            <a:avLst/>
          </a:prstGeom>
        </p:spPr>
      </p:pic>
      <p:sp>
        <p:nvSpPr>
          <p:cNvPr id="11" name="TextBox 10"/>
          <p:cNvSpPr txBox="1"/>
          <p:nvPr/>
        </p:nvSpPr>
        <p:spPr>
          <a:xfrm>
            <a:off x="539512" y="5654896"/>
            <a:ext cx="5072823" cy="523220"/>
          </a:xfrm>
          <a:prstGeom prst="rect">
            <a:avLst/>
          </a:prstGeom>
          <a:noFill/>
        </p:spPr>
        <p:txBody>
          <a:bodyPr wrap="none" rtlCol="0">
            <a:spAutoFit/>
          </a:bodyPr>
          <a:lstStyle/>
          <a:p>
            <a:r>
              <a:rPr lang="en-US" sz="2800" dirty="0" smtClean="0"/>
              <a:t>It’s the time of the season for....</a:t>
            </a:r>
            <a:endParaRPr lang="en-US" sz="2800" dirty="0"/>
          </a:p>
        </p:txBody>
      </p:sp>
    </p:spTree>
    <p:extLst>
      <p:ext uri="{BB962C8B-B14F-4D97-AF65-F5344CB8AC3E}">
        <p14:creationId xmlns:p14="http://schemas.microsoft.com/office/powerpoint/2010/main" val="3865263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G_5661 copybb_edited-2.jpg"/>
          <p:cNvPicPr>
            <a:picLocks noGrp="1" noChangeAspect="1"/>
          </p:cNvPicPr>
          <p:nvPr>
            <p:ph idx="1"/>
          </p:nvPr>
        </p:nvPicPr>
        <p:blipFill>
          <a:blip r:embed="rId3">
            <a:extLst>
              <a:ext uri="{28A0092B-C50C-407E-A947-70E740481C1C}">
                <a14:useLocalDpi xmlns:a14="http://schemas.microsoft.com/office/drawing/2010/main" val="0"/>
              </a:ext>
            </a:extLst>
          </a:blip>
          <a:srcRect t="7785" b="7785"/>
          <a:stretch>
            <a:fillRect/>
          </a:stretch>
        </p:blipFill>
        <p:spPr>
          <a:xfrm>
            <a:off x="457200" y="1099071"/>
            <a:ext cx="8229600" cy="4996929"/>
          </a:xfrm>
        </p:spPr>
      </p:pic>
      <p:sp>
        <p:nvSpPr>
          <p:cNvPr id="3" name="Title 2"/>
          <p:cNvSpPr>
            <a:spLocks noGrp="1"/>
          </p:cNvSpPr>
          <p:nvPr>
            <p:ph type="title"/>
          </p:nvPr>
        </p:nvSpPr>
        <p:spPr>
          <a:xfrm>
            <a:off x="457200" y="217530"/>
            <a:ext cx="8229600" cy="751281"/>
          </a:xfrm>
        </p:spPr>
        <p:txBody>
          <a:bodyPr>
            <a:normAutofit/>
          </a:bodyPr>
          <a:lstStyle/>
          <a:p>
            <a:pPr algn="ctr"/>
            <a:r>
              <a:rPr lang="en-US" b="1" u="sng" dirty="0" smtClean="0"/>
              <a:t>Still here after all these years?  </a:t>
            </a:r>
            <a:endParaRPr lang="en-US" b="1" u="sng" dirty="0"/>
          </a:p>
        </p:txBody>
      </p:sp>
      <p:pic>
        <p:nvPicPr>
          <p:cNvPr id="5" name="Picture 4" descr="Screen Shot 2019-12-02 at 3.40.47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099070"/>
            <a:ext cx="8383560" cy="5207665"/>
          </a:xfrm>
          <a:prstGeom prst="rect">
            <a:avLst/>
          </a:prstGeom>
        </p:spPr>
      </p:pic>
      <p:sp>
        <p:nvSpPr>
          <p:cNvPr id="10" name="Rectangle 9"/>
          <p:cNvSpPr/>
          <p:nvPr/>
        </p:nvSpPr>
        <p:spPr>
          <a:xfrm>
            <a:off x="8260080" y="5654040"/>
            <a:ext cx="415498" cy="369332"/>
          </a:xfrm>
          <a:prstGeom prst="rect">
            <a:avLst/>
          </a:prstGeom>
        </p:spPr>
        <p:txBody>
          <a:bodyPr wrap="none">
            <a:spAutoFit/>
          </a:bodyPr>
          <a:lstStyle/>
          <a:p>
            <a:r>
              <a:rPr lang="en-US" dirty="0"/>
              <a:t>✚</a:t>
            </a:r>
          </a:p>
        </p:txBody>
      </p:sp>
      <p:sp>
        <p:nvSpPr>
          <p:cNvPr id="11" name="Rectangle 10"/>
          <p:cNvSpPr/>
          <p:nvPr/>
        </p:nvSpPr>
        <p:spPr>
          <a:xfrm>
            <a:off x="864662" y="5469374"/>
            <a:ext cx="415498" cy="369332"/>
          </a:xfrm>
          <a:prstGeom prst="rect">
            <a:avLst/>
          </a:prstGeom>
        </p:spPr>
        <p:txBody>
          <a:bodyPr wrap="none">
            <a:spAutoFit/>
          </a:bodyPr>
          <a:lstStyle/>
          <a:p>
            <a:r>
              <a:rPr lang="en-US" dirty="0"/>
              <a:t>✚</a:t>
            </a:r>
          </a:p>
        </p:txBody>
      </p:sp>
      <p:sp>
        <p:nvSpPr>
          <p:cNvPr id="12" name="Rectangle 11"/>
          <p:cNvSpPr/>
          <p:nvPr/>
        </p:nvSpPr>
        <p:spPr>
          <a:xfrm>
            <a:off x="1072411" y="1720334"/>
            <a:ext cx="415498" cy="369332"/>
          </a:xfrm>
          <a:prstGeom prst="rect">
            <a:avLst/>
          </a:prstGeom>
        </p:spPr>
        <p:txBody>
          <a:bodyPr wrap="none">
            <a:spAutoFit/>
          </a:bodyPr>
          <a:lstStyle/>
          <a:p>
            <a:r>
              <a:rPr lang="en-US" dirty="0"/>
              <a:t>✚</a:t>
            </a:r>
          </a:p>
        </p:txBody>
      </p:sp>
      <p:sp>
        <p:nvSpPr>
          <p:cNvPr id="13" name="Rectangle 12"/>
          <p:cNvSpPr/>
          <p:nvPr/>
        </p:nvSpPr>
        <p:spPr>
          <a:xfrm>
            <a:off x="8052331" y="1720334"/>
            <a:ext cx="415498"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2764223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2192"/>
            <a:ext cx="8229600" cy="688744"/>
          </a:xfrm>
        </p:spPr>
        <p:txBody>
          <a:bodyPr>
            <a:normAutofit fontScale="90000"/>
          </a:bodyPr>
          <a:lstStyle/>
          <a:p>
            <a:pPr algn="ctr"/>
            <a:r>
              <a:rPr lang="en-US" b="1" u="sng" dirty="0" smtClean="0"/>
              <a:t>WWII... GS-AF, October 1942... </a:t>
            </a:r>
            <a:endParaRPr lang="en-US" b="1" u="sng" dirty="0"/>
          </a:p>
        </p:txBody>
      </p:sp>
      <p:pic>
        <p:nvPicPr>
          <p:cNvPr id="7" name="Content Placeholder 6" descr="AR1AF0000060129_edited a -1.jpg"/>
          <p:cNvPicPr>
            <a:picLocks noGrp="1" noChangeAspect="1"/>
          </p:cNvPicPr>
          <p:nvPr>
            <p:ph idx="1"/>
          </p:nvPr>
        </p:nvPicPr>
        <p:blipFill>
          <a:blip r:embed="rId3">
            <a:extLst>
              <a:ext uri="{28A0092B-C50C-407E-A947-70E740481C1C}">
                <a14:useLocalDpi xmlns:a14="http://schemas.microsoft.com/office/drawing/2010/main" val="0"/>
              </a:ext>
            </a:extLst>
          </a:blip>
          <a:srcRect l="-45866" r="-45866"/>
          <a:stretch>
            <a:fillRect/>
          </a:stretch>
        </p:blipFill>
        <p:spPr>
          <a:xfrm>
            <a:off x="-2642870" y="934181"/>
            <a:ext cx="12803110" cy="4901282"/>
          </a:xfrm>
        </p:spPr>
      </p:pic>
      <p:pic>
        <p:nvPicPr>
          <p:cNvPr id="8" name="Picture 7" descr="42' GH-Chairback 1942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580" y="1352784"/>
            <a:ext cx="6499069" cy="4688035"/>
          </a:xfrm>
          <a:prstGeom prst="rect">
            <a:avLst/>
          </a:prstGeom>
        </p:spPr>
      </p:pic>
      <p:pic>
        <p:nvPicPr>
          <p:cNvPr id="9" name="Picture 8" descr="1967 Millinocket 1-250,000 IMG_4430 copy.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058" y="1856208"/>
            <a:ext cx="6252742" cy="4710192"/>
          </a:xfrm>
          <a:prstGeom prst="rect">
            <a:avLst/>
          </a:prstGeom>
        </p:spPr>
      </p:pic>
    </p:spTree>
    <p:extLst>
      <p:ext uri="{BB962C8B-B14F-4D97-AF65-F5344CB8AC3E}">
        <p14:creationId xmlns:p14="http://schemas.microsoft.com/office/powerpoint/2010/main" val="2914549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3485</TotalTime>
  <Words>2677</Words>
  <Application>Microsoft Macintosh PowerPoint</Application>
  <PresentationFormat>On-screen Show (4:3)</PresentationFormat>
  <Paragraphs>230</Paragraphs>
  <Slides>13</Slides>
  <Notes>13</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Paper</vt:lpstr>
      <vt:lpstr>Every Picture Tells a Story, Don’t It... © Rod Stewart</vt:lpstr>
      <vt:lpstr>The Map... December 13, 2019</vt:lpstr>
      <vt:lpstr>OGF: Human Interest &amp; Legacy...  </vt:lpstr>
      <vt:lpstr>TOOLS + SKILLS for Quality Images</vt:lpstr>
      <vt:lpstr>Frame - Compose for Clarity </vt:lpstr>
      <vt:lpstr>Forest Composition: The Insider View</vt:lpstr>
      <vt:lpstr>Forest Landscapes: The Outsider View</vt:lpstr>
      <vt:lpstr>Still here after all these years?  </vt:lpstr>
      <vt:lpstr>WWII... GS-AF, October 1942... </vt:lpstr>
      <vt:lpstr>Legacy Retrieval: The 1942-2013 Forest</vt:lpstr>
      <vt:lpstr>Seeing through the human-viewfinder-camera-lens, and out into the forest </vt:lpstr>
      <vt:lpstr>Place-Based Photographic Monitoring </vt:lpstr>
      <vt:lpstr>References</vt:lpstr>
    </vt:vector>
  </TitlesOfParts>
  <Company>Photographer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Roger Merchant</dc:creator>
  <cp:lastModifiedBy>Roger Merchant</cp:lastModifiedBy>
  <cp:revision>321</cp:revision>
  <cp:lastPrinted>2019-12-11T21:50:26Z</cp:lastPrinted>
  <dcterms:created xsi:type="dcterms:W3CDTF">2019-11-09T22:34:21Z</dcterms:created>
  <dcterms:modified xsi:type="dcterms:W3CDTF">2019-12-11T23:41:51Z</dcterms:modified>
</cp:coreProperties>
</file>